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58" r:id="rId7"/>
    <p:sldId id="259" r:id="rId8"/>
    <p:sldId id="276" r:id="rId9"/>
    <p:sldId id="277" r:id="rId10"/>
    <p:sldId id="278" r:id="rId11"/>
    <p:sldId id="279" r:id="rId12"/>
    <p:sldId id="280" r:id="rId13"/>
    <p:sldId id="281" r:id="rId14"/>
    <p:sldId id="282" r:id="rId15"/>
    <p:sldId id="283" r:id="rId16"/>
    <p:sldId id="284" r:id="rId17"/>
    <p:sldId id="260" r:id="rId18"/>
    <p:sldId id="261" r:id="rId19"/>
    <p:sldId id="262" r:id="rId20"/>
    <p:sldId id="263" r:id="rId21"/>
    <p:sldId id="285" r:id="rId22"/>
    <p:sldId id="264" r:id="rId23"/>
    <p:sldId id="265" r:id="rId24"/>
    <p:sldId id="266" r:id="rId25"/>
    <p:sldId id="267" r:id="rId26"/>
    <p:sldId id="286" r:id="rId27"/>
    <p:sldId id="287" r:id="rId28"/>
    <p:sldId id="268" r:id="rId29"/>
    <p:sldId id="269" r:id="rId30"/>
    <p:sldId id="270" r:id="rId31"/>
    <p:sldId id="271"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FF3399"/>
    <a:srgbClr val="FF0066"/>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69" autoAdjust="0"/>
  </p:normalViewPr>
  <p:slideViewPr>
    <p:cSldViewPr>
      <p:cViewPr varScale="1">
        <p:scale>
          <a:sx n="79" d="100"/>
          <a:sy n="79" d="100"/>
        </p:scale>
        <p:origin x="114" y="96"/>
      </p:cViewPr>
      <p:guideLst>
        <p:guide orient="horz" pos="2160"/>
        <p:guide pos="2880"/>
      </p:guideLst>
    </p:cSldViewPr>
  </p:slideViewPr>
  <p:outlineViewPr>
    <p:cViewPr>
      <p:scale>
        <a:sx n="33" d="100"/>
        <a:sy n="33" d="100"/>
      </p:scale>
      <p:origin x="0" y="188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722E88-E911-44C1-90F4-1EFDB0907646}"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14238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E88-E911-44C1-90F4-1EFDB0907646}"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74565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E88-E911-44C1-90F4-1EFDB0907646}"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183656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E88-E911-44C1-90F4-1EFDB0907646}"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139326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22E88-E911-44C1-90F4-1EFDB0907646}"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182879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722E88-E911-44C1-90F4-1EFDB0907646}"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260798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722E88-E911-44C1-90F4-1EFDB0907646}"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4109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22E88-E911-44C1-90F4-1EFDB0907646}"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42443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22E88-E911-44C1-90F4-1EFDB0907646}"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265967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2E88-E911-44C1-90F4-1EFDB0907646}"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227998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2E88-E911-44C1-90F4-1EFDB0907646}"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CE56F-0C90-4A22-8D9D-0FFE53D393CD}" type="slidenum">
              <a:rPr lang="en-US" smtClean="0"/>
              <a:t>‹#›</a:t>
            </a:fld>
            <a:endParaRPr lang="en-US"/>
          </a:p>
        </p:txBody>
      </p:sp>
    </p:spTree>
    <p:extLst>
      <p:ext uri="{BB962C8B-B14F-4D97-AF65-F5344CB8AC3E}">
        <p14:creationId xmlns:p14="http://schemas.microsoft.com/office/powerpoint/2010/main" val="54097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22E88-E911-44C1-90F4-1EFDB0907646}" type="datetimeFigureOut">
              <a:rPr lang="en-US" smtClean="0"/>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CE56F-0C90-4A22-8D9D-0FFE53D393CD}" type="slidenum">
              <a:rPr lang="en-US" smtClean="0"/>
              <a:t>‹#›</a:t>
            </a:fld>
            <a:endParaRPr lang="en-US"/>
          </a:p>
        </p:txBody>
      </p:sp>
    </p:spTree>
    <p:extLst>
      <p:ext uri="{BB962C8B-B14F-4D97-AF65-F5344CB8AC3E}">
        <p14:creationId xmlns:p14="http://schemas.microsoft.com/office/powerpoint/2010/main" val="72599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dirty="0" smtClean="0">
                <a:solidFill>
                  <a:srgbClr val="C00000"/>
                </a:solidFill>
              </a:rPr>
              <a:t>Concession Stand Rehab</a:t>
            </a:r>
            <a:endParaRPr lang="en-US" sz="8000" dirty="0">
              <a:solidFill>
                <a:srgbClr val="C00000"/>
              </a:solidFill>
            </a:endParaRPr>
          </a:p>
        </p:txBody>
      </p:sp>
      <p:sp>
        <p:nvSpPr>
          <p:cNvPr id="3" name="Subtitle 2"/>
          <p:cNvSpPr>
            <a:spLocks noGrp="1"/>
          </p:cNvSpPr>
          <p:nvPr>
            <p:ph type="subTitle" idx="1"/>
          </p:nvPr>
        </p:nvSpPr>
        <p:spPr>
          <a:xfrm>
            <a:off x="1371600" y="4495800"/>
            <a:ext cx="6400800" cy="1143000"/>
          </a:xfrm>
        </p:spPr>
        <p:txBody>
          <a:bodyPr>
            <a:normAutofit lnSpcReduction="10000"/>
          </a:bodyPr>
          <a:lstStyle/>
          <a:p>
            <a:r>
              <a:rPr lang="en-US" dirty="0" smtClean="0">
                <a:solidFill>
                  <a:srgbClr val="7030A0"/>
                </a:solidFill>
              </a:rPr>
              <a:t>HP 303</a:t>
            </a:r>
          </a:p>
          <a:p>
            <a:r>
              <a:rPr lang="en-US" dirty="0" smtClean="0">
                <a:solidFill>
                  <a:srgbClr val="7030A0"/>
                </a:solidFill>
              </a:rPr>
              <a:t>Amanda English</a:t>
            </a:r>
            <a:endParaRPr lang="en-US" dirty="0">
              <a:solidFill>
                <a:srgbClr val="7030A0"/>
              </a:solidFill>
            </a:endParaRPr>
          </a:p>
        </p:txBody>
      </p:sp>
    </p:spTree>
    <p:extLst>
      <p:ext uri="{BB962C8B-B14F-4D97-AF65-F5344CB8AC3E}">
        <p14:creationId xmlns:p14="http://schemas.microsoft.com/office/powerpoint/2010/main" val="228186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Materials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2419526"/>
              </p:ext>
            </p:extLst>
          </p:nvPr>
        </p:nvGraphicFramePr>
        <p:xfrm>
          <a:off x="381000" y="990600"/>
          <a:ext cx="8229600" cy="5765800"/>
        </p:xfrm>
        <a:graphic>
          <a:graphicData uri="http://schemas.openxmlformats.org/drawingml/2006/table">
            <a:tbl>
              <a:tblPr firstRow="1" bandRow="1">
                <a:tableStyleId>{8A107856-5554-42FB-B03E-39F5DBC370BA}</a:tableStyleId>
              </a:tblPr>
              <a:tblGrid>
                <a:gridCol w="1371600"/>
                <a:gridCol w="1371600"/>
                <a:gridCol w="1371600"/>
                <a:gridCol w="1371600"/>
                <a:gridCol w="1371600"/>
                <a:gridCol w="1371600"/>
              </a:tblGrid>
              <a:tr h="370840">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Quantity</a:t>
                      </a:r>
                      <a:endParaRPr lang="en-US" dirty="0"/>
                    </a:p>
                  </a:txBody>
                  <a:tcPr/>
                </a:tc>
                <a:tc>
                  <a:txBody>
                    <a:bodyPr/>
                    <a:lstStyle/>
                    <a:p>
                      <a:r>
                        <a:rPr lang="en-US" dirty="0" smtClean="0"/>
                        <a:t>Unit Cost</a:t>
                      </a:r>
                      <a:endParaRPr lang="en-US" dirty="0"/>
                    </a:p>
                  </a:txBody>
                  <a:tcPr/>
                </a:tc>
                <a:tc>
                  <a:txBody>
                    <a:bodyPr/>
                    <a:lstStyle/>
                    <a:p>
                      <a:r>
                        <a:rPr lang="en-US" dirty="0" smtClean="0"/>
                        <a:t>Total Cost</a:t>
                      </a:r>
                      <a:endParaRPr lang="en-US" dirty="0"/>
                    </a:p>
                  </a:txBody>
                  <a:tcPr/>
                </a:tc>
                <a:tc>
                  <a:txBody>
                    <a:bodyPr/>
                    <a:lstStyle/>
                    <a:p>
                      <a:r>
                        <a:rPr lang="en-US" dirty="0" smtClean="0"/>
                        <a:t>Source</a:t>
                      </a:r>
                      <a:endParaRPr lang="en-US" dirty="0"/>
                    </a:p>
                  </a:txBody>
                  <a:tcPr/>
                </a:tc>
              </a:tr>
              <a:tr h="370840">
                <a:tc>
                  <a:txBody>
                    <a:bodyPr/>
                    <a:lstStyle/>
                    <a:p>
                      <a:r>
                        <a:rPr lang="en-US" dirty="0" smtClean="0"/>
                        <a:t>Red</a:t>
                      </a:r>
                      <a:r>
                        <a:rPr lang="en-US" baseline="0" dirty="0" smtClean="0"/>
                        <a:t> Paint</a:t>
                      </a:r>
                      <a:endParaRPr lang="en-US" dirty="0"/>
                    </a:p>
                  </a:txBody>
                  <a:tcPr/>
                </a:tc>
                <a:tc>
                  <a:txBody>
                    <a:bodyPr/>
                    <a:lstStyle/>
                    <a:p>
                      <a:r>
                        <a:rPr lang="en-US" dirty="0" smtClean="0"/>
                        <a:t>Int./ Ext. Glidden</a:t>
                      </a:r>
                      <a:endParaRPr lang="en-US" dirty="0"/>
                    </a:p>
                  </a:txBody>
                  <a:tcPr/>
                </a:tc>
                <a:tc>
                  <a:txBody>
                    <a:bodyPr/>
                    <a:lstStyle/>
                    <a:p>
                      <a:r>
                        <a:rPr lang="en-US" dirty="0" smtClean="0"/>
                        <a:t>2 Gallons</a:t>
                      </a:r>
                      <a:endParaRPr lang="en-US" dirty="0"/>
                    </a:p>
                  </a:txBody>
                  <a:tcPr/>
                </a:tc>
                <a:tc>
                  <a:txBody>
                    <a:bodyPr/>
                    <a:lstStyle/>
                    <a:p>
                      <a:r>
                        <a:rPr lang="en-US" dirty="0" smtClean="0"/>
                        <a:t>$21.97</a:t>
                      </a:r>
                      <a:endParaRPr lang="en-US" dirty="0"/>
                    </a:p>
                  </a:txBody>
                  <a:tcPr/>
                </a:tc>
                <a:tc>
                  <a:txBody>
                    <a:bodyPr/>
                    <a:lstStyle/>
                    <a:p>
                      <a:r>
                        <a:rPr lang="en-US" dirty="0" smtClean="0"/>
                        <a:t>$43.94</a:t>
                      </a:r>
                      <a:endParaRPr lang="en-US" dirty="0"/>
                    </a:p>
                  </a:txBody>
                  <a:tcPr/>
                </a:tc>
                <a:tc>
                  <a:txBody>
                    <a:bodyPr/>
                    <a:lstStyle/>
                    <a:p>
                      <a:r>
                        <a:rPr lang="en-US" dirty="0" smtClean="0"/>
                        <a:t>Home Depot</a:t>
                      </a:r>
                      <a:endParaRPr lang="en-US" dirty="0"/>
                    </a:p>
                  </a:txBody>
                  <a:tcPr/>
                </a:tc>
              </a:tr>
              <a:tr h="370840">
                <a:tc>
                  <a:txBody>
                    <a:bodyPr/>
                    <a:lstStyle/>
                    <a:p>
                      <a:r>
                        <a:rPr lang="en-US" dirty="0" smtClean="0"/>
                        <a:t>Navy Blue Paint</a:t>
                      </a:r>
                      <a:endParaRPr lang="en-US" dirty="0"/>
                    </a:p>
                  </a:txBody>
                  <a:tcPr/>
                </a:tc>
                <a:tc>
                  <a:txBody>
                    <a:bodyPr/>
                    <a:lstStyle/>
                    <a:p>
                      <a:r>
                        <a:rPr lang="en-US" dirty="0" smtClean="0"/>
                        <a:t>Int./ Ext. Glidden</a:t>
                      </a:r>
                      <a:endParaRPr lang="en-US" dirty="0"/>
                    </a:p>
                  </a:txBody>
                  <a:tcPr/>
                </a:tc>
                <a:tc>
                  <a:txBody>
                    <a:bodyPr/>
                    <a:lstStyle/>
                    <a:p>
                      <a:r>
                        <a:rPr lang="en-US" dirty="0" smtClean="0"/>
                        <a:t>1 Quart</a:t>
                      </a:r>
                      <a:endParaRPr lang="en-US" dirty="0"/>
                    </a:p>
                  </a:txBody>
                  <a:tcPr/>
                </a:tc>
                <a:tc>
                  <a:txBody>
                    <a:bodyPr/>
                    <a:lstStyle/>
                    <a:p>
                      <a:r>
                        <a:rPr lang="en-US" dirty="0" smtClean="0"/>
                        <a:t>$9.88</a:t>
                      </a:r>
                      <a:endParaRPr lang="en-US" dirty="0"/>
                    </a:p>
                  </a:txBody>
                  <a:tcPr/>
                </a:tc>
                <a:tc>
                  <a:txBody>
                    <a:bodyPr/>
                    <a:lstStyle/>
                    <a:p>
                      <a:r>
                        <a:rPr lang="en-US" dirty="0" smtClean="0"/>
                        <a:t>$9.88</a:t>
                      </a:r>
                      <a:endParaRPr lang="en-US" dirty="0"/>
                    </a:p>
                  </a:txBody>
                  <a:tcPr/>
                </a:tc>
                <a:tc>
                  <a:txBody>
                    <a:bodyPr/>
                    <a:lstStyle/>
                    <a:p>
                      <a:r>
                        <a:rPr lang="en-US" dirty="0" smtClean="0"/>
                        <a:t>Home Depot</a:t>
                      </a:r>
                      <a:endParaRPr lang="en-US" dirty="0"/>
                    </a:p>
                  </a:txBody>
                  <a:tcPr/>
                </a:tc>
              </a:tr>
              <a:tr h="370840">
                <a:tc>
                  <a:txBody>
                    <a:bodyPr/>
                    <a:lstStyle/>
                    <a:p>
                      <a:r>
                        <a:rPr lang="en-US" dirty="0" smtClean="0"/>
                        <a:t>Orange Paint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 Ext. Glidden</a:t>
                      </a:r>
                    </a:p>
                  </a:txBody>
                  <a:tcPr/>
                </a:tc>
                <a:tc>
                  <a:txBody>
                    <a:bodyPr/>
                    <a:lstStyle/>
                    <a:p>
                      <a:r>
                        <a:rPr lang="en-US" dirty="0" smtClean="0"/>
                        <a:t>1 Quart</a:t>
                      </a:r>
                      <a:endParaRPr lang="en-US" dirty="0"/>
                    </a:p>
                  </a:txBody>
                  <a:tcPr/>
                </a:tc>
                <a:tc>
                  <a:txBody>
                    <a:bodyPr/>
                    <a:lstStyle/>
                    <a:p>
                      <a:r>
                        <a:rPr lang="en-US" dirty="0" smtClean="0"/>
                        <a:t>$9.88</a:t>
                      </a:r>
                      <a:endParaRPr lang="en-US" dirty="0"/>
                    </a:p>
                  </a:txBody>
                  <a:tcPr/>
                </a:tc>
                <a:tc>
                  <a:txBody>
                    <a:bodyPr/>
                    <a:lstStyle/>
                    <a:p>
                      <a:r>
                        <a:rPr lang="en-US" dirty="0" smtClean="0"/>
                        <a:t>$9.88</a:t>
                      </a:r>
                      <a:endParaRPr lang="en-US" dirty="0"/>
                    </a:p>
                  </a:txBody>
                  <a:tcPr/>
                </a:tc>
                <a:tc>
                  <a:txBody>
                    <a:bodyPr/>
                    <a:lstStyle/>
                    <a:p>
                      <a:r>
                        <a:rPr lang="en-US" dirty="0" smtClean="0"/>
                        <a:t>Home Depot</a:t>
                      </a:r>
                      <a:endParaRPr lang="en-US" dirty="0"/>
                    </a:p>
                  </a:txBody>
                  <a:tcPr/>
                </a:tc>
              </a:tr>
              <a:tr h="370840">
                <a:tc>
                  <a:txBody>
                    <a:bodyPr/>
                    <a:lstStyle/>
                    <a:p>
                      <a:r>
                        <a:rPr lang="en-US" dirty="0" smtClean="0"/>
                        <a:t>White</a:t>
                      </a:r>
                      <a:r>
                        <a:rPr lang="en-US" baseline="0" dirty="0" smtClean="0"/>
                        <a:t> Paint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 Ext. Glidden</a:t>
                      </a:r>
                    </a:p>
                  </a:txBody>
                  <a:tcPr/>
                </a:tc>
                <a:tc>
                  <a:txBody>
                    <a:bodyPr/>
                    <a:lstStyle/>
                    <a:p>
                      <a:r>
                        <a:rPr lang="en-US" dirty="0" smtClean="0"/>
                        <a:t>1 Quart</a:t>
                      </a:r>
                      <a:endParaRPr lang="en-US" dirty="0"/>
                    </a:p>
                  </a:txBody>
                  <a:tcPr/>
                </a:tc>
                <a:tc>
                  <a:txBody>
                    <a:bodyPr/>
                    <a:lstStyle/>
                    <a:p>
                      <a:r>
                        <a:rPr lang="en-US" dirty="0" smtClean="0"/>
                        <a:t>$9.88</a:t>
                      </a:r>
                      <a:endParaRPr lang="en-US" dirty="0"/>
                    </a:p>
                  </a:txBody>
                  <a:tcPr/>
                </a:tc>
                <a:tc>
                  <a:txBody>
                    <a:bodyPr/>
                    <a:lstStyle/>
                    <a:p>
                      <a:r>
                        <a:rPr lang="en-US" dirty="0" smtClean="0"/>
                        <a:t>$9.88</a:t>
                      </a:r>
                      <a:endParaRPr lang="en-US" dirty="0"/>
                    </a:p>
                  </a:txBody>
                  <a:tcPr/>
                </a:tc>
                <a:tc>
                  <a:txBody>
                    <a:bodyPr/>
                    <a:lstStyle/>
                    <a:p>
                      <a:r>
                        <a:rPr lang="en-US" dirty="0" smtClean="0"/>
                        <a:t>Home Depot</a:t>
                      </a:r>
                      <a:endParaRPr lang="en-US" dirty="0"/>
                    </a:p>
                  </a:txBody>
                  <a:tcPr/>
                </a:tc>
              </a:tr>
              <a:tr h="370840">
                <a:tc>
                  <a:txBody>
                    <a:bodyPr/>
                    <a:lstStyle/>
                    <a:p>
                      <a:r>
                        <a:rPr lang="en-US" dirty="0" smtClean="0"/>
                        <a:t>Black</a:t>
                      </a:r>
                      <a:r>
                        <a:rPr lang="en-US" baseline="0" dirty="0" smtClean="0"/>
                        <a:t> Paint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 Ext. Glidden</a:t>
                      </a:r>
                    </a:p>
                  </a:txBody>
                  <a:tcPr/>
                </a:tc>
                <a:tc>
                  <a:txBody>
                    <a:bodyPr/>
                    <a:lstStyle/>
                    <a:p>
                      <a:r>
                        <a:rPr lang="en-US" dirty="0" smtClean="0"/>
                        <a:t>1 Quart</a:t>
                      </a:r>
                      <a:endParaRPr lang="en-US" dirty="0"/>
                    </a:p>
                  </a:txBody>
                  <a:tcPr/>
                </a:tc>
                <a:tc>
                  <a:txBody>
                    <a:bodyPr/>
                    <a:lstStyle/>
                    <a:p>
                      <a:r>
                        <a:rPr lang="en-US" dirty="0" smtClean="0"/>
                        <a:t>$9.88</a:t>
                      </a:r>
                      <a:endParaRPr lang="en-US" dirty="0"/>
                    </a:p>
                  </a:txBody>
                  <a:tcPr/>
                </a:tc>
                <a:tc>
                  <a:txBody>
                    <a:bodyPr/>
                    <a:lstStyle/>
                    <a:p>
                      <a:r>
                        <a:rPr lang="en-US" dirty="0" smtClean="0"/>
                        <a:t>$9.88</a:t>
                      </a:r>
                      <a:endParaRPr lang="en-US" dirty="0"/>
                    </a:p>
                  </a:txBody>
                  <a:tcPr/>
                </a:tc>
                <a:tc>
                  <a:txBody>
                    <a:bodyPr/>
                    <a:lstStyle/>
                    <a:p>
                      <a:r>
                        <a:rPr lang="en-US" dirty="0" smtClean="0"/>
                        <a:t>Home Depot</a:t>
                      </a:r>
                      <a:endParaRPr lang="en-US" dirty="0"/>
                    </a:p>
                  </a:txBody>
                  <a:tcPr/>
                </a:tc>
              </a:tr>
              <a:tr h="370840">
                <a:tc>
                  <a:txBody>
                    <a:bodyPr/>
                    <a:lstStyle/>
                    <a:p>
                      <a:r>
                        <a:rPr lang="en-US" dirty="0" smtClean="0"/>
                        <a:t>Royal Blue Paint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 Ext. Glidden</a:t>
                      </a:r>
                    </a:p>
                  </a:txBody>
                  <a:tcPr/>
                </a:tc>
                <a:tc>
                  <a:txBody>
                    <a:bodyPr/>
                    <a:lstStyle/>
                    <a:p>
                      <a:r>
                        <a:rPr lang="en-US" dirty="0" smtClean="0"/>
                        <a:t>1 Quart</a:t>
                      </a:r>
                      <a:endParaRPr lang="en-US" dirty="0"/>
                    </a:p>
                  </a:txBody>
                  <a:tcPr/>
                </a:tc>
                <a:tc>
                  <a:txBody>
                    <a:bodyPr/>
                    <a:lstStyle/>
                    <a:p>
                      <a:r>
                        <a:rPr lang="en-US" dirty="0" smtClean="0"/>
                        <a:t>$9.88</a:t>
                      </a:r>
                      <a:endParaRPr lang="en-US" dirty="0"/>
                    </a:p>
                  </a:txBody>
                  <a:tcPr/>
                </a:tc>
                <a:tc>
                  <a:txBody>
                    <a:bodyPr/>
                    <a:lstStyle/>
                    <a:p>
                      <a:r>
                        <a:rPr lang="en-US" dirty="0" smtClean="0"/>
                        <a:t>$9.88</a:t>
                      </a:r>
                      <a:endParaRPr lang="en-US" dirty="0"/>
                    </a:p>
                  </a:txBody>
                  <a:tcPr/>
                </a:tc>
                <a:tc>
                  <a:txBody>
                    <a:bodyPr/>
                    <a:lstStyle/>
                    <a:p>
                      <a:r>
                        <a:rPr lang="en-US" dirty="0" smtClean="0"/>
                        <a:t>Home Depot</a:t>
                      </a:r>
                    </a:p>
                  </a:txBody>
                  <a:tcPr/>
                </a:tc>
              </a:tr>
              <a:tr h="370840">
                <a:tc>
                  <a:txBody>
                    <a:bodyPr/>
                    <a:lstStyle/>
                    <a:p>
                      <a:r>
                        <a:rPr lang="en-US" dirty="0" smtClean="0"/>
                        <a:t>Kitchen</a:t>
                      </a:r>
                      <a:r>
                        <a:rPr lang="en-US" baseline="0" dirty="0" smtClean="0"/>
                        <a:t> Sink</a:t>
                      </a:r>
                      <a:endParaRPr lang="en-US" dirty="0"/>
                    </a:p>
                  </a:txBody>
                  <a:tcPr/>
                </a:tc>
                <a:tc>
                  <a:txBody>
                    <a:bodyPr/>
                    <a:lstStyle/>
                    <a:p>
                      <a:r>
                        <a:rPr lang="en-US" dirty="0" smtClean="0"/>
                        <a:t>Drop</a:t>
                      </a:r>
                      <a:r>
                        <a:rPr lang="en-US" baseline="0" dirty="0" smtClean="0"/>
                        <a:t> in Basin Sink</a:t>
                      </a:r>
                      <a:endParaRPr lang="en-US" dirty="0"/>
                    </a:p>
                  </a:txBody>
                  <a:tcPr/>
                </a:tc>
                <a:tc>
                  <a:txBody>
                    <a:bodyPr/>
                    <a:lstStyle/>
                    <a:p>
                      <a:r>
                        <a:rPr lang="en-US" dirty="0" smtClean="0"/>
                        <a:t>1</a:t>
                      </a:r>
                      <a:endParaRPr lang="en-US" dirty="0"/>
                    </a:p>
                  </a:txBody>
                  <a:tcPr/>
                </a:tc>
                <a:tc>
                  <a:txBody>
                    <a:bodyPr/>
                    <a:lstStyle/>
                    <a:p>
                      <a:r>
                        <a:rPr lang="en-US" dirty="0" smtClean="0"/>
                        <a:t>$99.00</a:t>
                      </a:r>
                      <a:endParaRPr lang="en-US" dirty="0"/>
                    </a:p>
                  </a:txBody>
                  <a:tcPr/>
                </a:tc>
                <a:tc>
                  <a:txBody>
                    <a:bodyPr/>
                    <a:lstStyle/>
                    <a:p>
                      <a:r>
                        <a:rPr lang="en-US" dirty="0" smtClean="0"/>
                        <a:t>$99.00</a:t>
                      </a:r>
                      <a:endParaRPr lang="en-US" dirty="0"/>
                    </a:p>
                  </a:txBody>
                  <a:tcPr/>
                </a:tc>
                <a:tc>
                  <a:txBody>
                    <a:bodyPr/>
                    <a:lstStyle/>
                    <a:p>
                      <a:r>
                        <a:rPr lang="en-US" dirty="0" smtClean="0"/>
                        <a:t>Home Depot</a:t>
                      </a:r>
                      <a:endParaRPr lang="en-US" dirty="0"/>
                    </a:p>
                  </a:txBody>
                  <a:tcPr/>
                </a:tc>
              </a:tr>
              <a:tr h="370840">
                <a:tc>
                  <a:txBody>
                    <a:bodyPr/>
                    <a:lstStyle/>
                    <a:p>
                      <a:r>
                        <a:rPr lang="en-US" dirty="0" smtClean="0"/>
                        <a:t>Cabinets and countertop</a:t>
                      </a:r>
                      <a:endParaRPr lang="en-US" dirty="0"/>
                    </a:p>
                  </a:txBody>
                  <a:tcPr/>
                </a:tc>
                <a:tc>
                  <a:txBody>
                    <a:bodyPr/>
                    <a:lstStyle/>
                    <a:p>
                      <a:r>
                        <a:rPr lang="en-US" dirty="0" smtClean="0"/>
                        <a:t>Base &amp;</a:t>
                      </a:r>
                      <a:r>
                        <a:rPr lang="en-US" baseline="0" dirty="0" smtClean="0"/>
                        <a:t> Wall; small countertop</a:t>
                      </a:r>
                      <a:endParaRPr lang="en-US" dirty="0"/>
                    </a:p>
                  </a:txBody>
                  <a:tcPr/>
                </a:tc>
                <a:tc>
                  <a:txBody>
                    <a:bodyPr/>
                    <a:lstStyle/>
                    <a:p>
                      <a:r>
                        <a:rPr lang="en-US" smtClean="0"/>
                        <a:t>8</a:t>
                      </a:r>
                      <a:endParaRPr lang="en-US" dirty="0"/>
                    </a:p>
                  </a:txBody>
                  <a:tcPr/>
                </a:tc>
                <a:tc>
                  <a:txBody>
                    <a:bodyPr/>
                    <a:lstStyle/>
                    <a:p>
                      <a:r>
                        <a:rPr lang="en-US" smtClean="0"/>
                        <a:t>$0.00</a:t>
                      </a:r>
                      <a:endParaRPr lang="en-US"/>
                    </a:p>
                  </a:txBody>
                  <a:tcPr/>
                </a:tc>
                <a:tc>
                  <a:txBody>
                    <a:bodyPr/>
                    <a:lstStyle/>
                    <a:p>
                      <a:r>
                        <a:rPr lang="en-US" dirty="0" smtClean="0"/>
                        <a:t>$0.00</a:t>
                      </a:r>
                      <a:endParaRPr lang="en-US" dirty="0"/>
                    </a:p>
                  </a:txBody>
                  <a:tcPr/>
                </a:tc>
                <a:tc>
                  <a:txBody>
                    <a:bodyPr/>
                    <a:lstStyle/>
                    <a:p>
                      <a:r>
                        <a:rPr lang="en-US" dirty="0" smtClean="0"/>
                        <a:t>Kevin </a:t>
                      </a:r>
                      <a:r>
                        <a:rPr lang="en-US" dirty="0" err="1" smtClean="0"/>
                        <a:t>Fahy</a:t>
                      </a:r>
                      <a:r>
                        <a:rPr lang="en-US" dirty="0" smtClean="0"/>
                        <a:t> Kitchens</a:t>
                      </a:r>
                      <a:endParaRPr lang="en-US" dirty="0"/>
                    </a:p>
                  </a:txBody>
                  <a:tcPr/>
                </a:tc>
              </a:tr>
            </a:tbl>
          </a:graphicData>
        </a:graphic>
      </p:graphicFrame>
    </p:spTree>
    <p:extLst>
      <p:ext uri="{BB962C8B-B14F-4D97-AF65-F5344CB8AC3E}">
        <p14:creationId xmlns:p14="http://schemas.microsoft.com/office/powerpoint/2010/main" val="2869638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100814"/>
              </p:ext>
            </p:extLst>
          </p:nvPr>
        </p:nvGraphicFramePr>
        <p:xfrm>
          <a:off x="457200" y="1600200"/>
          <a:ext cx="8229600" cy="3708400"/>
        </p:xfrm>
        <a:graphic>
          <a:graphicData uri="http://schemas.openxmlformats.org/drawingml/2006/table">
            <a:tbl>
              <a:tblPr firstRow="1" bandRow="1">
                <a:tableStyleId>{775DCB02-9BB8-47FD-8907-85C794F793BA}</a:tableStyleId>
              </a:tblPr>
              <a:tblGrid>
                <a:gridCol w="2743200"/>
                <a:gridCol w="2743200"/>
                <a:gridCol w="2743200"/>
              </a:tblGrid>
              <a:tr h="370840">
                <a:tc>
                  <a:txBody>
                    <a:bodyPr/>
                    <a:lstStyle/>
                    <a:p>
                      <a:r>
                        <a:rPr lang="en-US" dirty="0" smtClean="0"/>
                        <a:t>Supply</a:t>
                      </a:r>
                      <a:endParaRPr lang="en-US" dirty="0"/>
                    </a:p>
                  </a:txBody>
                  <a:tcPr/>
                </a:tc>
                <a:tc>
                  <a:txBody>
                    <a:bodyPr/>
                    <a:lstStyle/>
                    <a:p>
                      <a:r>
                        <a:rPr lang="en-US" dirty="0" smtClean="0"/>
                        <a:t>Price</a:t>
                      </a:r>
                      <a:endParaRPr lang="en-US" dirty="0"/>
                    </a:p>
                  </a:txBody>
                  <a:tcPr/>
                </a:tc>
                <a:tc>
                  <a:txBody>
                    <a:bodyPr/>
                    <a:lstStyle/>
                    <a:p>
                      <a:r>
                        <a:rPr lang="en-US" dirty="0" smtClean="0"/>
                        <a:t>Source</a:t>
                      </a:r>
                      <a:endParaRPr lang="en-US" dirty="0"/>
                    </a:p>
                  </a:txBody>
                  <a:tcPr/>
                </a:tc>
              </a:tr>
              <a:tr h="370840">
                <a:tc>
                  <a:txBody>
                    <a:bodyPr/>
                    <a:lstStyle/>
                    <a:p>
                      <a:r>
                        <a:rPr lang="en-US" dirty="0" smtClean="0"/>
                        <a:t>Roll Off Dumpster</a:t>
                      </a:r>
                      <a:endParaRPr lang="en-US" dirty="0"/>
                    </a:p>
                  </a:txBody>
                  <a:tcPr/>
                </a:tc>
                <a:tc>
                  <a:txBody>
                    <a:bodyPr/>
                    <a:lstStyle/>
                    <a:p>
                      <a:r>
                        <a:rPr lang="en-US" dirty="0" smtClean="0"/>
                        <a:t>Donated</a:t>
                      </a:r>
                      <a:endParaRPr lang="en-US" dirty="0"/>
                    </a:p>
                  </a:txBody>
                  <a:tcPr/>
                </a:tc>
                <a:tc>
                  <a:txBody>
                    <a:bodyPr/>
                    <a:lstStyle/>
                    <a:p>
                      <a:r>
                        <a:rPr lang="en-US" dirty="0" smtClean="0"/>
                        <a:t>Marshall </a:t>
                      </a:r>
                      <a:r>
                        <a:rPr lang="en-US" dirty="0" err="1" smtClean="0"/>
                        <a:t>Pryzluke</a:t>
                      </a:r>
                      <a:endParaRPr lang="en-US" dirty="0"/>
                    </a:p>
                  </a:txBody>
                  <a:tcPr/>
                </a:tc>
              </a:tr>
              <a:tr h="370840">
                <a:tc>
                  <a:txBody>
                    <a:bodyPr/>
                    <a:lstStyle/>
                    <a:p>
                      <a:r>
                        <a:rPr lang="en-US" dirty="0" smtClean="0"/>
                        <a:t>Paint Brushes</a:t>
                      </a:r>
                      <a:endParaRPr lang="en-US" dirty="0"/>
                    </a:p>
                  </a:txBody>
                  <a:tcPr/>
                </a:tc>
                <a:tc>
                  <a:txBody>
                    <a:bodyPr/>
                    <a:lstStyle/>
                    <a:p>
                      <a:r>
                        <a:rPr lang="en-US" dirty="0" smtClean="0"/>
                        <a:t>$9.97</a:t>
                      </a:r>
                      <a:endParaRPr lang="en-US" dirty="0"/>
                    </a:p>
                  </a:txBody>
                  <a:tcPr/>
                </a:tc>
                <a:tc>
                  <a:txBody>
                    <a:bodyPr/>
                    <a:lstStyle/>
                    <a:p>
                      <a:r>
                        <a:rPr lang="en-US" dirty="0" smtClean="0"/>
                        <a:t>Home Depot</a:t>
                      </a:r>
                      <a:endParaRPr lang="en-US" dirty="0"/>
                    </a:p>
                  </a:txBody>
                  <a:tcPr/>
                </a:tc>
              </a:tr>
              <a:tr h="370840">
                <a:tc>
                  <a:txBody>
                    <a:bodyPr/>
                    <a:lstStyle/>
                    <a:p>
                      <a:r>
                        <a:rPr lang="en-US" dirty="0" smtClean="0"/>
                        <a:t>Paint Rollers</a:t>
                      </a:r>
                      <a:endParaRPr lang="en-US" dirty="0"/>
                    </a:p>
                  </a:txBody>
                  <a:tcPr/>
                </a:tc>
                <a:tc>
                  <a:txBody>
                    <a:bodyPr/>
                    <a:lstStyle/>
                    <a:p>
                      <a:r>
                        <a:rPr lang="en-US" dirty="0" smtClean="0"/>
                        <a:t>$9.78</a:t>
                      </a:r>
                      <a:endParaRPr lang="en-US" dirty="0"/>
                    </a:p>
                  </a:txBody>
                  <a:tcPr/>
                </a:tc>
                <a:tc>
                  <a:txBody>
                    <a:bodyPr/>
                    <a:lstStyle/>
                    <a:p>
                      <a:r>
                        <a:rPr lang="en-US" dirty="0" smtClean="0"/>
                        <a:t>Home Depot</a:t>
                      </a:r>
                      <a:endParaRPr lang="en-US" dirty="0"/>
                    </a:p>
                  </a:txBody>
                  <a:tcPr/>
                </a:tc>
              </a:tr>
              <a:tr h="370840">
                <a:tc>
                  <a:txBody>
                    <a:bodyPr/>
                    <a:lstStyle/>
                    <a:p>
                      <a:r>
                        <a:rPr lang="en-US" dirty="0" smtClean="0"/>
                        <a:t>Paint Trays </a:t>
                      </a:r>
                      <a:endParaRPr lang="en-US" dirty="0"/>
                    </a:p>
                  </a:txBody>
                  <a:tcPr/>
                </a:tc>
                <a:tc>
                  <a:txBody>
                    <a:bodyPr/>
                    <a:lstStyle/>
                    <a:p>
                      <a:r>
                        <a:rPr lang="en-US" dirty="0" smtClean="0"/>
                        <a:t>$4.97</a:t>
                      </a:r>
                      <a:endParaRPr lang="en-US" dirty="0"/>
                    </a:p>
                  </a:txBody>
                  <a:tcPr/>
                </a:tc>
                <a:tc>
                  <a:txBody>
                    <a:bodyPr/>
                    <a:lstStyle/>
                    <a:p>
                      <a:r>
                        <a:rPr lang="en-US" dirty="0" smtClean="0"/>
                        <a:t>Home Depot</a:t>
                      </a:r>
                      <a:endParaRPr lang="en-US" dirty="0"/>
                    </a:p>
                  </a:txBody>
                  <a:tcPr/>
                </a:tc>
              </a:tr>
              <a:tr h="370840">
                <a:tc>
                  <a:txBody>
                    <a:bodyPr/>
                    <a:lstStyle/>
                    <a:p>
                      <a:r>
                        <a:rPr lang="en-US" dirty="0" smtClean="0"/>
                        <a:t>Sandpaper</a:t>
                      </a:r>
                      <a:endParaRPr lang="en-US" dirty="0"/>
                    </a:p>
                  </a:txBody>
                  <a:tcPr/>
                </a:tc>
                <a:tc>
                  <a:txBody>
                    <a:bodyPr/>
                    <a:lstStyle/>
                    <a:p>
                      <a:r>
                        <a:rPr lang="en-US" dirty="0" smtClean="0"/>
                        <a:t>Donated</a:t>
                      </a:r>
                      <a:endParaRPr lang="en-US" dirty="0"/>
                    </a:p>
                  </a:txBody>
                  <a:tcPr/>
                </a:tc>
                <a:tc>
                  <a:txBody>
                    <a:bodyPr/>
                    <a:lstStyle/>
                    <a:p>
                      <a:r>
                        <a:rPr lang="en-US" dirty="0" smtClean="0"/>
                        <a:t>Amanda</a:t>
                      </a:r>
                      <a:endParaRPr lang="en-US" dirty="0"/>
                    </a:p>
                  </a:txBody>
                  <a:tcPr/>
                </a:tc>
              </a:tr>
              <a:tr h="370840">
                <a:tc>
                  <a:txBody>
                    <a:bodyPr/>
                    <a:lstStyle/>
                    <a:p>
                      <a:r>
                        <a:rPr lang="en-US" dirty="0" smtClean="0"/>
                        <a:t>Screws</a:t>
                      </a:r>
                      <a:endParaRPr lang="en-US" dirty="0"/>
                    </a:p>
                  </a:txBody>
                  <a:tcPr/>
                </a:tc>
                <a:tc>
                  <a:txBody>
                    <a:bodyPr/>
                    <a:lstStyle/>
                    <a:p>
                      <a:r>
                        <a:rPr lang="en-US" dirty="0" smtClean="0"/>
                        <a:t>$5.58 each - $12.14</a:t>
                      </a:r>
                      <a:endParaRPr lang="en-US" dirty="0"/>
                    </a:p>
                  </a:txBody>
                  <a:tcPr/>
                </a:tc>
                <a:tc>
                  <a:txBody>
                    <a:bodyPr/>
                    <a:lstStyle/>
                    <a:p>
                      <a:r>
                        <a:rPr lang="en-US" dirty="0" smtClean="0"/>
                        <a:t>Lowe’s</a:t>
                      </a:r>
                      <a:endParaRPr lang="en-US" dirty="0"/>
                    </a:p>
                  </a:txBody>
                  <a:tcPr/>
                </a:tc>
              </a:tr>
              <a:tr h="370840">
                <a:tc>
                  <a:txBody>
                    <a:bodyPr/>
                    <a:lstStyle/>
                    <a:p>
                      <a:r>
                        <a:rPr lang="en-US" dirty="0" smtClean="0"/>
                        <a:t>Caulk</a:t>
                      </a:r>
                      <a:endParaRPr lang="en-US" dirty="0"/>
                    </a:p>
                  </a:txBody>
                  <a:tcPr/>
                </a:tc>
                <a:tc>
                  <a:txBody>
                    <a:bodyPr/>
                    <a:lstStyle/>
                    <a:p>
                      <a:r>
                        <a:rPr lang="en-US" dirty="0" smtClean="0"/>
                        <a:t>$5.28</a:t>
                      </a:r>
                      <a:endParaRPr lang="en-US" dirty="0"/>
                    </a:p>
                  </a:txBody>
                  <a:tcPr/>
                </a:tc>
                <a:tc>
                  <a:txBody>
                    <a:bodyPr/>
                    <a:lstStyle/>
                    <a:p>
                      <a:r>
                        <a:rPr lang="en-US" dirty="0" smtClean="0"/>
                        <a:t>Home Depot</a:t>
                      </a:r>
                      <a:endParaRPr lang="en-US" dirty="0"/>
                    </a:p>
                  </a:txBody>
                  <a:tcPr/>
                </a:tc>
              </a:tr>
              <a:tr h="370840">
                <a:tc>
                  <a:txBody>
                    <a:bodyPr/>
                    <a:lstStyle/>
                    <a:p>
                      <a:r>
                        <a:rPr lang="en-US" dirty="0" smtClean="0"/>
                        <a:t>2x2x8 board</a:t>
                      </a:r>
                      <a:endParaRPr lang="en-US" dirty="0"/>
                    </a:p>
                  </a:txBody>
                  <a:tcPr/>
                </a:tc>
                <a:tc>
                  <a:txBody>
                    <a:bodyPr/>
                    <a:lstStyle/>
                    <a:p>
                      <a:r>
                        <a:rPr lang="en-US" dirty="0" smtClean="0"/>
                        <a:t>$1.52</a:t>
                      </a:r>
                      <a:endParaRPr lang="en-US" dirty="0"/>
                    </a:p>
                  </a:txBody>
                  <a:tcPr/>
                </a:tc>
                <a:tc>
                  <a:txBody>
                    <a:bodyPr/>
                    <a:lstStyle/>
                    <a:p>
                      <a:r>
                        <a:rPr lang="en-US" dirty="0" smtClean="0"/>
                        <a:t>Home Depot</a:t>
                      </a:r>
                      <a:endParaRPr lang="en-US" dirty="0"/>
                    </a:p>
                  </a:txBody>
                  <a:tcPr/>
                </a:tc>
              </a:tr>
              <a:tr h="370840">
                <a:tc>
                  <a:txBody>
                    <a:bodyPr/>
                    <a:lstStyle/>
                    <a:p>
                      <a:r>
                        <a:rPr lang="en-US" dirty="0" smtClean="0"/>
                        <a:t>Shovel</a:t>
                      </a:r>
                      <a:endParaRPr lang="en-US" dirty="0"/>
                    </a:p>
                  </a:txBody>
                  <a:tcPr/>
                </a:tc>
                <a:tc>
                  <a:txBody>
                    <a:bodyPr/>
                    <a:lstStyle/>
                    <a:p>
                      <a:r>
                        <a:rPr lang="en-US" dirty="0" smtClean="0"/>
                        <a:t>Borrowed</a:t>
                      </a:r>
                      <a:endParaRPr lang="en-US" dirty="0"/>
                    </a:p>
                  </a:txBody>
                  <a:tcPr/>
                </a:tc>
                <a:tc>
                  <a:txBody>
                    <a:bodyPr/>
                    <a:lstStyle/>
                    <a:p>
                      <a:r>
                        <a:rPr lang="en-US" dirty="0" smtClean="0"/>
                        <a:t>Kevin Williams</a:t>
                      </a:r>
                      <a:endParaRPr lang="en-US" dirty="0"/>
                    </a:p>
                  </a:txBody>
                  <a:tcPr/>
                </a:tc>
              </a:tr>
            </a:tbl>
          </a:graphicData>
        </a:graphic>
      </p:graphicFrame>
    </p:spTree>
    <p:extLst>
      <p:ext uri="{BB962C8B-B14F-4D97-AF65-F5344CB8AC3E}">
        <p14:creationId xmlns:p14="http://schemas.microsoft.com/office/powerpoint/2010/main" val="4131407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Tools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5442881"/>
              </p:ext>
            </p:extLst>
          </p:nvPr>
        </p:nvGraphicFramePr>
        <p:xfrm>
          <a:off x="457200" y="1066800"/>
          <a:ext cx="8229600" cy="5638800"/>
        </p:xfrm>
        <a:graphic>
          <a:graphicData uri="http://schemas.openxmlformats.org/drawingml/2006/table">
            <a:tbl>
              <a:tblPr firstRow="1" bandRow="1">
                <a:tableStyleId>{08FB837D-C827-4EFA-A057-4D05807E0F7C}</a:tableStyleId>
              </a:tblPr>
              <a:tblGrid>
                <a:gridCol w="2743200"/>
                <a:gridCol w="2743200"/>
                <a:gridCol w="2743200"/>
              </a:tblGrid>
              <a:tr h="751840">
                <a:tc>
                  <a:txBody>
                    <a:bodyPr/>
                    <a:lstStyle/>
                    <a:p>
                      <a:r>
                        <a:rPr lang="en-US" dirty="0" smtClean="0"/>
                        <a:t>Tools</a:t>
                      </a:r>
                      <a:endParaRPr lang="en-US" dirty="0"/>
                    </a:p>
                  </a:txBody>
                  <a:tcPr/>
                </a:tc>
                <a:tc>
                  <a:txBody>
                    <a:bodyPr/>
                    <a:lstStyle/>
                    <a:p>
                      <a:r>
                        <a:rPr lang="en-US" dirty="0" smtClean="0"/>
                        <a:t>Quantity</a:t>
                      </a:r>
                      <a:endParaRPr lang="en-US" dirty="0"/>
                    </a:p>
                  </a:txBody>
                  <a:tcPr/>
                </a:tc>
                <a:tc>
                  <a:txBody>
                    <a:bodyPr/>
                    <a:lstStyle/>
                    <a:p>
                      <a:r>
                        <a:rPr lang="en-US" dirty="0" smtClean="0"/>
                        <a:t>Source</a:t>
                      </a:r>
                      <a:endParaRPr lang="en-US" dirty="0"/>
                    </a:p>
                  </a:txBody>
                  <a:tcPr/>
                </a:tc>
              </a:tr>
              <a:tr h="370840">
                <a:tc>
                  <a:txBody>
                    <a:bodyPr/>
                    <a:lstStyle/>
                    <a:p>
                      <a:r>
                        <a:rPr lang="en-US" dirty="0" smtClean="0"/>
                        <a:t>Drills</a:t>
                      </a:r>
                      <a:endParaRPr lang="en-US" dirty="0"/>
                    </a:p>
                  </a:txBody>
                  <a:tcPr/>
                </a:tc>
                <a:tc>
                  <a:txBody>
                    <a:bodyPr/>
                    <a:lstStyle/>
                    <a:p>
                      <a:r>
                        <a:rPr lang="en-US" dirty="0" smtClean="0"/>
                        <a:t>2</a:t>
                      </a:r>
                      <a:endParaRPr lang="en-US" dirty="0"/>
                    </a:p>
                  </a:txBody>
                  <a:tcPr/>
                </a:tc>
                <a:tc>
                  <a:txBody>
                    <a:bodyPr/>
                    <a:lstStyle/>
                    <a:p>
                      <a:r>
                        <a:rPr lang="en-US" dirty="0" smtClean="0"/>
                        <a:t>Kevin Williams</a:t>
                      </a:r>
                      <a:r>
                        <a:rPr lang="en-US" baseline="0" dirty="0" smtClean="0"/>
                        <a:t> and Jamie </a:t>
                      </a:r>
                      <a:r>
                        <a:rPr lang="en-US" baseline="0" dirty="0" err="1" smtClean="0"/>
                        <a:t>Clarey</a:t>
                      </a:r>
                      <a:endParaRPr lang="en-US" dirty="0"/>
                    </a:p>
                  </a:txBody>
                  <a:tcPr/>
                </a:tc>
              </a:tr>
              <a:tr h="370840">
                <a:tc>
                  <a:txBody>
                    <a:bodyPr/>
                    <a:lstStyle/>
                    <a:p>
                      <a:r>
                        <a:rPr lang="en-US" dirty="0" smtClean="0"/>
                        <a:t>Screwdriver</a:t>
                      </a:r>
                      <a:endParaRPr lang="en-US" dirty="0"/>
                    </a:p>
                  </a:txBody>
                  <a:tcPr/>
                </a:tc>
                <a:tc>
                  <a:txBody>
                    <a:bodyPr/>
                    <a:lstStyle/>
                    <a:p>
                      <a:r>
                        <a:rPr lang="en-US" dirty="0" smtClean="0"/>
                        <a:t>1</a:t>
                      </a:r>
                      <a:endParaRPr lang="en-US" dirty="0"/>
                    </a:p>
                  </a:txBody>
                  <a:tcPr/>
                </a:tc>
                <a:tc>
                  <a:txBody>
                    <a:bodyPr/>
                    <a:lstStyle/>
                    <a:p>
                      <a:r>
                        <a:rPr lang="en-US" dirty="0" smtClean="0"/>
                        <a:t>Kevin Williams</a:t>
                      </a:r>
                      <a:endParaRPr lang="en-US" dirty="0"/>
                    </a:p>
                  </a:txBody>
                  <a:tcPr/>
                </a:tc>
              </a:tr>
              <a:tr h="370840">
                <a:tc>
                  <a:txBody>
                    <a:bodyPr/>
                    <a:lstStyle/>
                    <a:p>
                      <a:r>
                        <a:rPr lang="en-US" dirty="0" smtClean="0"/>
                        <a:t>Tape</a:t>
                      </a:r>
                      <a:r>
                        <a:rPr lang="en-US" baseline="0" dirty="0" smtClean="0"/>
                        <a:t> Measure</a:t>
                      </a:r>
                      <a:endParaRPr lang="en-US" dirty="0"/>
                    </a:p>
                  </a:txBody>
                  <a:tcPr/>
                </a:tc>
                <a:tc>
                  <a:txBody>
                    <a:bodyPr/>
                    <a:lstStyle/>
                    <a:p>
                      <a:r>
                        <a:rPr lang="en-US" dirty="0" smtClean="0"/>
                        <a:t>2</a:t>
                      </a:r>
                      <a:endParaRPr lang="en-US" dirty="0"/>
                    </a:p>
                  </a:txBody>
                  <a:tcPr/>
                </a:tc>
                <a:tc>
                  <a:txBody>
                    <a:bodyPr/>
                    <a:lstStyle/>
                    <a:p>
                      <a:r>
                        <a:rPr lang="en-US" dirty="0" smtClean="0"/>
                        <a:t>Kevin Williams</a:t>
                      </a:r>
                      <a:r>
                        <a:rPr lang="en-US" baseline="0" dirty="0" smtClean="0"/>
                        <a:t> and Jamie </a:t>
                      </a:r>
                      <a:r>
                        <a:rPr lang="en-US" baseline="0" dirty="0" err="1" smtClean="0"/>
                        <a:t>Clarey</a:t>
                      </a:r>
                      <a:endParaRPr lang="en-US" dirty="0"/>
                    </a:p>
                  </a:txBody>
                  <a:tcPr/>
                </a:tc>
              </a:tr>
              <a:tr h="370840">
                <a:tc>
                  <a:txBody>
                    <a:bodyPr/>
                    <a:lstStyle/>
                    <a:p>
                      <a:r>
                        <a:rPr lang="en-US" dirty="0" smtClean="0"/>
                        <a:t>Paint</a:t>
                      </a:r>
                      <a:r>
                        <a:rPr lang="en-US" baseline="0" dirty="0" smtClean="0"/>
                        <a:t> Roller Handles</a:t>
                      </a:r>
                      <a:endParaRPr lang="en-US" dirty="0"/>
                    </a:p>
                  </a:txBody>
                  <a:tcPr/>
                </a:tc>
                <a:tc>
                  <a:txBody>
                    <a:bodyPr/>
                    <a:lstStyle/>
                    <a:p>
                      <a:r>
                        <a:rPr lang="en-US" dirty="0" smtClean="0"/>
                        <a:t>4</a:t>
                      </a:r>
                      <a:endParaRPr lang="en-US" dirty="0"/>
                    </a:p>
                  </a:txBody>
                  <a:tcPr/>
                </a:tc>
                <a:tc>
                  <a:txBody>
                    <a:bodyPr/>
                    <a:lstStyle/>
                    <a:p>
                      <a:r>
                        <a:rPr lang="en-US" dirty="0" smtClean="0"/>
                        <a:t>Amanda English</a:t>
                      </a:r>
                      <a:endParaRPr lang="en-US" dirty="0"/>
                    </a:p>
                  </a:txBody>
                  <a:tcPr/>
                </a:tc>
              </a:tr>
              <a:tr h="370840">
                <a:tc>
                  <a:txBody>
                    <a:bodyPr/>
                    <a:lstStyle/>
                    <a:p>
                      <a:r>
                        <a:rPr lang="en-US" dirty="0" smtClean="0"/>
                        <a:t>Circular Saw</a:t>
                      </a:r>
                      <a:endParaRPr lang="en-US" dirty="0"/>
                    </a:p>
                  </a:txBody>
                  <a:tcPr/>
                </a:tc>
                <a:tc>
                  <a:txBody>
                    <a:bodyPr/>
                    <a:lstStyle/>
                    <a:p>
                      <a:r>
                        <a:rPr lang="en-US" dirty="0" smtClean="0"/>
                        <a:t>1</a:t>
                      </a:r>
                      <a:endParaRPr lang="en-US" dirty="0"/>
                    </a:p>
                  </a:txBody>
                  <a:tcPr/>
                </a:tc>
                <a:tc>
                  <a:txBody>
                    <a:bodyPr/>
                    <a:lstStyle/>
                    <a:p>
                      <a:r>
                        <a:rPr lang="en-US" dirty="0" smtClean="0"/>
                        <a:t>Jamie </a:t>
                      </a:r>
                      <a:r>
                        <a:rPr lang="en-US" dirty="0" err="1" smtClean="0"/>
                        <a:t>Clarey</a:t>
                      </a:r>
                      <a:endParaRPr lang="en-US" dirty="0"/>
                    </a:p>
                  </a:txBody>
                  <a:tcPr/>
                </a:tc>
              </a:tr>
              <a:tr h="370840">
                <a:tc>
                  <a:txBody>
                    <a:bodyPr/>
                    <a:lstStyle/>
                    <a:p>
                      <a:r>
                        <a:rPr lang="en-US" dirty="0" smtClean="0"/>
                        <a:t>Level</a:t>
                      </a:r>
                      <a:endParaRPr lang="en-US" dirty="0"/>
                    </a:p>
                  </a:txBody>
                  <a:tcPr/>
                </a:tc>
                <a:tc>
                  <a:txBody>
                    <a:bodyPr/>
                    <a:lstStyle/>
                    <a:p>
                      <a:r>
                        <a:rPr lang="en-US" dirty="0" smtClean="0"/>
                        <a:t>1</a:t>
                      </a:r>
                      <a:endParaRPr lang="en-US" dirty="0"/>
                    </a:p>
                  </a:txBody>
                  <a:tcPr/>
                </a:tc>
                <a:tc>
                  <a:txBody>
                    <a:bodyPr/>
                    <a:lstStyle/>
                    <a:p>
                      <a:r>
                        <a:rPr lang="en-US" dirty="0" smtClean="0"/>
                        <a:t>Home Depot $15.98</a:t>
                      </a:r>
                      <a:endParaRPr lang="en-US" dirty="0"/>
                    </a:p>
                  </a:txBody>
                  <a:tcPr/>
                </a:tc>
              </a:tr>
              <a:tr h="370840">
                <a:tc>
                  <a:txBody>
                    <a:bodyPr/>
                    <a:lstStyle/>
                    <a:p>
                      <a:r>
                        <a:rPr lang="en-US" dirty="0" smtClean="0"/>
                        <a:t>Snow Plow</a:t>
                      </a:r>
                      <a:endParaRPr lang="en-US" dirty="0"/>
                    </a:p>
                  </a:txBody>
                  <a:tcPr/>
                </a:tc>
                <a:tc>
                  <a:txBody>
                    <a:bodyPr/>
                    <a:lstStyle/>
                    <a:p>
                      <a:r>
                        <a:rPr lang="en-US" dirty="0" smtClean="0"/>
                        <a:t>1</a:t>
                      </a:r>
                      <a:endParaRPr lang="en-US" dirty="0"/>
                    </a:p>
                  </a:txBody>
                  <a:tcPr/>
                </a:tc>
                <a:tc>
                  <a:txBody>
                    <a:bodyPr/>
                    <a:lstStyle/>
                    <a:p>
                      <a:r>
                        <a:rPr lang="en-US" dirty="0" smtClean="0"/>
                        <a:t>Wayne </a:t>
                      </a:r>
                      <a:r>
                        <a:rPr lang="en-US" dirty="0" err="1" smtClean="0"/>
                        <a:t>Inglis</a:t>
                      </a:r>
                      <a:endParaRPr lang="en-US" dirty="0"/>
                    </a:p>
                  </a:txBody>
                  <a:tcPr/>
                </a:tc>
              </a:tr>
              <a:tr h="370840">
                <a:tc>
                  <a:txBody>
                    <a:bodyPr/>
                    <a:lstStyle/>
                    <a:p>
                      <a:r>
                        <a:rPr lang="en-US" dirty="0" smtClean="0"/>
                        <a:t>Truck</a:t>
                      </a:r>
                      <a:endParaRPr lang="en-US" dirty="0"/>
                    </a:p>
                  </a:txBody>
                  <a:tcPr/>
                </a:tc>
                <a:tc>
                  <a:txBody>
                    <a:bodyPr/>
                    <a:lstStyle/>
                    <a:p>
                      <a:r>
                        <a:rPr lang="en-US" dirty="0" smtClean="0"/>
                        <a:t>1</a:t>
                      </a:r>
                      <a:endParaRPr lang="en-US" dirty="0"/>
                    </a:p>
                  </a:txBody>
                  <a:tcPr/>
                </a:tc>
                <a:tc>
                  <a:txBody>
                    <a:bodyPr/>
                    <a:lstStyle/>
                    <a:p>
                      <a:r>
                        <a:rPr lang="en-US" dirty="0" smtClean="0"/>
                        <a:t>Kevin </a:t>
                      </a:r>
                      <a:r>
                        <a:rPr lang="en-US" dirty="0" err="1" smtClean="0"/>
                        <a:t>Sloma</a:t>
                      </a:r>
                      <a:endParaRPr lang="en-US" dirty="0"/>
                    </a:p>
                  </a:txBody>
                  <a:tcPr/>
                </a:tc>
              </a:tr>
              <a:tr h="370840">
                <a:tc>
                  <a:txBody>
                    <a:bodyPr/>
                    <a:lstStyle/>
                    <a:p>
                      <a:r>
                        <a:rPr lang="en-US" dirty="0" smtClean="0"/>
                        <a:t>Extension Cord</a:t>
                      </a:r>
                      <a:endParaRPr lang="en-US" dirty="0"/>
                    </a:p>
                  </a:txBody>
                  <a:tcPr/>
                </a:tc>
                <a:tc>
                  <a:txBody>
                    <a:bodyPr/>
                    <a:lstStyle/>
                    <a:p>
                      <a:r>
                        <a:rPr lang="en-US" dirty="0" smtClean="0"/>
                        <a:t>2</a:t>
                      </a:r>
                      <a:endParaRPr lang="en-US" dirty="0"/>
                    </a:p>
                  </a:txBody>
                  <a:tcPr/>
                </a:tc>
                <a:tc>
                  <a:txBody>
                    <a:bodyPr/>
                    <a:lstStyle/>
                    <a:p>
                      <a:r>
                        <a:rPr lang="en-US" dirty="0" smtClean="0"/>
                        <a:t>Kevin Williams and Jamie </a:t>
                      </a:r>
                      <a:r>
                        <a:rPr lang="en-US" dirty="0" err="1" smtClean="0"/>
                        <a:t>Clarey</a:t>
                      </a:r>
                      <a:endParaRPr lang="en-US" dirty="0"/>
                    </a:p>
                  </a:txBody>
                  <a:tcPr/>
                </a:tc>
              </a:tr>
              <a:tr h="370840">
                <a:tc>
                  <a:txBody>
                    <a:bodyPr/>
                    <a:lstStyle/>
                    <a:p>
                      <a:r>
                        <a:rPr lang="en-US" dirty="0" smtClean="0"/>
                        <a:t>Heaters</a:t>
                      </a:r>
                      <a:endParaRPr lang="en-US" dirty="0"/>
                    </a:p>
                  </a:txBody>
                  <a:tcPr/>
                </a:tc>
                <a:tc>
                  <a:txBody>
                    <a:bodyPr/>
                    <a:lstStyle/>
                    <a:p>
                      <a:r>
                        <a:rPr lang="en-US" dirty="0" smtClean="0"/>
                        <a:t>2</a:t>
                      </a:r>
                      <a:endParaRPr lang="en-US" dirty="0"/>
                    </a:p>
                  </a:txBody>
                  <a:tcPr/>
                </a:tc>
                <a:tc>
                  <a:txBody>
                    <a:bodyPr/>
                    <a:lstStyle/>
                    <a:p>
                      <a:r>
                        <a:rPr lang="en-US" dirty="0" smtClean="0"/>
                        <a:t>Amanda English</a:t>
                      </a:r>
                      <a:endParaRPr lang="en-US" dirty="0"/>
                    </a:p>
                  </a:txBody>
                  <a:tcPr/>
                </a:tc>
              </a:tr>
              <a:tr h="370840">
                <a:tc>
                  <a:txBody>
                    <a:bodyPr/>
                    <a:lstStyle/>
                    <a:p>
                      <a:r>
                        <a:rPr lang="en-US" dirty="0" smtClean="0"/>
                        <a:t>Camera and Music</a:t>
                      </a:r>
                      <a:endParaRPr lang="en-US" dirty="0"/>
                    </a:p>
                  </a:txBody>
                  <a:tcPr/>
                </a:tc>
                <a:tc>
                  <a:txBody>
                    <a:bodyPr/>
                    <a:lstStyle/>
                    <a:p>
                      <a:r>
                        <a:rPr lang="en-US" dirty="0" smtClean="0"/>
                        <a:t>1</a:t>
                      </a:r>
                      <a:endParaRPr lang="en-US" dirty="0"/>
                    </a:p>
                  </a:txBody>
                  <a:tcPr/>
                </a:tc>
                <a:tc>
                  <a:txBody>
                    <a:bodyPr/>
                    <a:lstStyle/>
                    <a:p>
                      <a:r>
                        <a:rPr lang="en-US" dirty="0" smtClean="0"/>
                        <a:t>Amanda English</a:t>
                      </a:r>
                      <a:endParaRPr lang="en-US" dirty="0"/>
                    </a:p>
                  </a:txBody>
                  <a:tcPr/>
                </a:tc>
              </a:tr>
            </a:tbl>
          </a:graphicData>
        </a:graphic>
      </p:graphicFrame>
    </p:spTree>
    <p:extLst>
      <p:ext uri="{BB962C8B-B14F-4D97-AF65-F5344CB8AC3E}">
        <p14:creationId xmlns:p14="http://schemas.microsoft.com/office/powerpoint/2010/main" val="120610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Preliminary Schedule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4908526"/>
              </p:ext>
            </p:extLst>
          </p:nvPr>
        </p:nvGraphicFramePr>
        <p:xfrm>
          <a:off x="457200" y="1066800"/>
          <a:ext cx="8229600" cy="55880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Week</a:t>
                      </a:r>
                      <a:r>
                        <a:rPr lang="en-US" baseline="0" dirty="0" smtClean="0"/>
                        <a:t> 1</a:t>
                      </a:r>
                      <a:endParaRPr lang="en-US" dirty="0"/>
                    </a:p>
                  </a:txBody>
                  <a:tcPr/>
                </a:tc>
                <a:tc>
                  <a:txBody>
                    <a:bodyPr/>
                    <a:lstStyle/>
                    <a:p>
                      <a:r>
                        <a:rPr lang="en-US" dirty="0" smtClean="0"/>
                        <a:t>Week 2</a:t>
                      </a:r>
                      <a:endParaRPr lang="en-US" dirty="0"/>
                    </a:p>
                  </a:txBody>
                  <a:tcPr/>
                </a:tc>
                <a:tc>
                  <a:txBody>
                    <a:bodyPr/>
                    <a:lstStyle/>
                    <a:p>
                      <a:r>
                        <a:rPr lang="en-US" dirty="0" smtClean="0"/>
                        <a:t>Week 3</a:t>
                      </a:r>
                      <a:endParaRPr lang="en-US" dirty="0"/>
                    </a:p>
                  </a:txBody>
                  <a:tcPr/>
                </a:tc>
                <a:tc>
                  <a:txBody>
                    <a:bodyPr/>
                    <a:lstStyle/>
                    <a:p>
                      <a:r>
                        <a:rPr lang="en-US" dirty="0" smtClean="0"/>
                        <a:t>Week 4</a:t>
                      </a:r>
                      <a:endParaRPr lang="en-US" dirty="0"/>
                    </a:p>
                  </a:txBody>
                  <a:tcPr/>
                </a:tc>
                <a:tc>
                  <a:txBody>
                    <a:bodyPr/>
                    <a:lstStyle/>
                    <a:p>
                      <a:r>
                        <a:rPr lang="en-US" dirty="0" smtClean="0"/>
                        <a:t>Week 5</a:t>
                      </a:r>
                      <a:endParaRPr lang="en-US" dirty="0"/>
                    </a:p>
                  </a:txBody>
                  <a:tcPr/>
                </a:tc>
                <a:tc>
                  <a:txBody>
                    <a:bodyPr/>
                    <a:lstStyle/>
                    <a:p>
                      <a:r>
                        <a:rPr lang="en-US" dirty="0" smtClean="0"/>
                        <a:t>Week 6</a:t>
                      </a:r>
                      <a:endParaRPr lang="en-US" dirty="0"/>
                    </a:p>
                  </a:txBody>
                  <a:tcPr/>
                </a:tc>
              </a:tr>
              <a:tr h="370840">
                <a:tc>
                  <a:txBody>
                    <a:bodyPr/>
                    <a:lstStyle/>
                    <a:p>
                      <a:r>
                        <a:rPr lang="en-US" dirty="0" smtClean="0"/>
                        <a:t>Send</a:t>
                      </a:r>
                      <a:r>
                        <a:rPr lang="en-US" baseline="0" dirty="0" smtClean="0"/>
                        <a:t> in project request</a:t>
                      </a:r>
                      <a:endParaRPr lang="en-US" dirty="0"/>
                    </a:p>
                  </a:txBody>
                  <a:tcPr/>
                </a:tc>
                <a:tc>
                  <a:txBody>
                    <a:bodyPr/>
                    <a:lstStyle/>
                    <a:p>
                      <a:r>
                        <a:rPr lang="en-US" dirty="0" smtClean="0"/>
                        <a:t>Contact Kevin </a:t>
                      </a:r>
                      <a:r>
                        <a:rPr lang="en-US" dirty="0" err="1" smtClean="0"/>
                        <a:t>Fahy</a:t>
                      </a:r>
                      <a:endParaRPr lang="en-US" dirty="0"/>
                    </a:p>
                  </a:txBody>
                  <a:tcPr/>
                </a:tc>
                <a:tc>
                  <a:txBody>
                    <a:bodyPr/>
                    <a:lstStyle/>
                    <a:p>
                      <a:r>
                        <a:rPr lang="en-US" dirty="0" smtClean="0"/>
                        <a:t>Clean out building</a:t>
                      </a:r>
                      <a:endParaRPr lang="en-US" dirty="0"/>
                    </a:p>
                  </a:txBody>
                  <a:tcPr/>
                </a:tc>
                <a:tc>
                  <a:txBody>
                    <a:bodyPr/>
                    <a:lstStyle/>
                    <a:p>
                      <a:r>
                        <a:rPr lang="en-US" dirty="0" smtClean="0"/>
                        <a:t>Painting</a:t>
                      </a:r>
                      <a:endParaRPr lang="en-US" dirty="0"/>
                    </a:p>
                  </a:txBody>
                  <a:tcPr/>
                </a:tc>
                <a:tc>
                  <a:txBody>
                    <a:bodyPr/>
                    <a:lstStyle/>
                    <a:p>
                      <a:r>
                        <a:rPr lang="en-US" dirty="0" smtClean="0"/>
                        <a:t>Painting</a:t>
                      </a:r>
                      <a:endParaRPr lang="en-US" dirty="0"/>
                    </a:p>
                  </a:txBody>
                  <a:tcPr/>
                </a:tc>
                <a:tc>
                  <a:txBody>
                    <a:bodyPr/>
                    <a:lstStyle/>
                    <a:p>
                      <a:r>
                        <a:rPr lang="en-US" dirty="0" smtClean="0"/>
                        <a:t>Install cabinets</a:t>
                      </a:r>
                      <a:endParaRPr lang="en-US" dirty="0"/>
                    </a:p>
                  </a:txBody>
                  <a:tcPr/>
                </a:tc>
              </a:tr>
              <a:tr h="370840">
                <a:tc>
                  <a:txBody>
                    <a:bodyPr/>
                    <a:lstStyle/>
                    <a:p>
                      <a:r>
                        <a:rPr lang="en-US" dirty="0" smtClean="0"/>
                        <a:t>Start work on drafting project</a:t>
                      </a:r>
                      <a:endParaRPr lang="en-US" dirty="0"/>
                    </a:p>
                  </a:txBody>
                  <a:tcPr/>
                </a:tc>
                <a:tc>
                  <a:txBody>
                    <a:bodyPr/>
                    <a:lstStyle/>
                    <a:p>
                      <a:r>
                        <a:rPr lang="en-US" dirty="0" smtClean="0"/>
                        <a:t>Take measure-</a:t>
                      </a:r>
                      <a:r>
                        <a:rPr lang="en-US" dirty="0" err="1" smtClean="0"/>
                        <a:t>ments</a:t>
                      </a:r>
                      <a:r>
                        <a:rPr lang="en-US" baseline="0" dirty="0" smtClean="0"/>
                        <a:t> of cabinets</a:t>
                      </a:r>
                      <a:endParaRPr lang="en-US" dirty="0"/>
                    </a:p>
                  </a:txBody>
                  <a:tcPr/>
                </a:tc>
                <a:tc>
                  <a:txBody>
                    <a:bodyPr/>
                    <a:lstStyle/>
                    <a:p>
                      <a:r>
                        <a:rPr lang="en-US" dirty="0" smtClean="0"/>
                        <a:t>Demolition of cabinets</a:t>
                      </a:r>
                      <a:endParaRPr lang="en-US" dirty="0"/>
                    </a:p>
                  </a:txBody>
                  <a:tcPr/>
                </a:tc>
                <a:tc>
                  <a:txBody>
                    <a:bodyPr/>
                    <a:lstStyle/>
                    <a:p>
                      <a:endParaRPr lang="en-US"/>
                    </a:p>
                  </a:txBody>
                  <a:tcPr/>
                </a:tc>
                <a:tc>
                  <a:txBody>
                    <a:bodyPr/>
                    <a:lstStyle/>
                    <a:p>
                      <a:endParaRPr lang="en-US"/>
                    </a:p>
                  </a:txBody>
                  <a:tcPr/>
                </a:tc>
                <a:tc>
                  <a:txBody>
                    <a:bodyPr/>
                    <a:lstStyle/>
                    <a:p>
                      <a:r>
                        <a:rPr lang="en-US" dirty="0" smtClean="0"/>
                        <a:t>Install countertops</a:t>
                      </a:r>
                      <a:endParaRPr lang="en-US" dirty="0"/>
                    </a:p>
                  </a:txBody>
                  <a:tcPr/>
                </a:tc>
              </a:tr>
              <a:tr h="370840">
                <a:tc>
                  <a:txBody>
                    <a:bodyPr/>
                    <a:lstStyle/>
                    <a:p>
                      <a:r>
                        <a:rPr lang="en-US" dirty="0" smtClean="0"/>
                        <a:t>Contact Kevin </a:t>
                      </a:r>
                      <a:r>
                        <a:rPr lang="en-US" dirty="0" err="1" smtClean="0"/>
                        <a:t>Fahy</a:t>
                      </a:r>
                      <a:r>
                        <a:rPr lang="en-US" dirty="0" smtClean="0"/>
                        <a:t> Kitchens</a:t>
                      </a:r>
                      <a:endParaRPr lang="en-US" dirty="0"/>
                    </a:p>
                  </a:txBody>
                  <a:tcPr/>
                </a:tc>
                <a:tc>
                  <a:txBody>
                    <a:bodyPr/>
                    <a:lstStyle/>
                    <a:p>
                      <a:r>
                        <a:rPr lang="en-US" dirty="0" smtClean="0"/>
                        <a:t>Pick out cabinets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Work on Final project</a:t>
                      </a:r>
                      <a:endParaRPr lang="en-US" dirty="0"/>
                    </a:p>
                  </a:txBody>
                  <a:tcPr/>
                </a:tc>
              </a:tr>
              <a:tr h="370840">
                <a:tc>
                  <a:txBody>
                    <a:bodyPr/>
                    <a:lstStyle/>
                    <a:p>
                      <a:r>
                        <a:rPr lang="en-US" dirty="0" smtClean="0"/>
                        <a:t>See Insurance Adjuster</a:t>
                      </a:r>
                      <a:endParaRPr lang="en-US" dirty="0"/>
                    </a:p>
                  </a:txBody>
                  <a:tcPr/>
                </a:tc>
                <a:tc>
                  <a:txBody>
                    <a:bodyPr/>
                    <a:lstStyle/>
                    <a:p>
                      <a:r>
                        <a:rPr lang="en-US" dirty="0" smtClean="0"/>
                        <a:t>Pick up cabinets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Get dumpster delivered</a:t>
                      </a:r>
                      <a:endParaRPr lang="en-US" dirty="0"/>
                    </a:p>
                  </a:txBody>
                  <a:tcPr/>
                </a:tc>
                <a:tc>
                  <a:txBody>
                    <a:bodyPr/>
                    <a:lstStyle/>
                    <a:p>
                      <a:r>
                        <a:rPr lang="en-US" dirty="0" smtClean="0"/>
                        <a:t>Work on drafting</a:t>
                      </a:r>
                      <a:r>
                        <a:rPr lang="en-US" baseline="0" dirty="0" smtClean="0"/>
                        <a:t> project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57156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Detailed Schedule</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US" dirty="0" smtClean="0"/>
              <a:t>January 13 – Call Kevin </a:t>
            </a:r>
            <a:r>
              <a:rPr lang="en-US" dirty="0" err="1" smtClean="0"/>
              <a:t>Fahy</a:t>
            </a:r>
            <a:r>
              <a:rPr lang="en-US" dirty="0" smtClean="0"/>
              <a:t> kitchens to ask for a cabinet donation – Missy </a:t>
            </a:r>
            <a:r>
              <a:rPr lang="en-US" dirty="0" err="1" smtClean="0"/>
              <a:t>Clarey</a:t>
            </a:r>
            <a:endParaRPr lang="en-US" dirty="0" smtClean="0"/>
          </a:p>
          <a:p>
            <a:r>
              <a:rPr lang="en-US" dirty="0" smtClean="0"/>
              <a:t>January 14 – Call Marshall </a:t>
            </a:r>
            <a:r>
              <a:rPr lang="en-US" dirty="0" err="1" smtClean="0"/>
              <a:t>Pryzluke</a:t>
            </a:r>
            <a:r>
              <a:rPr lang="en-US" dirty="0" smtClean="0"/>
              <a:t> to ask for a roll off dumpster – Kevin </a:t>
            </a:r>
            <a:r>
              <a:rPr lang="en-US" dirty="0" err="1" smtClean="0"/>
              <a:t>Sloma</a:t>
            </a:r>
            <a:endParaRPr lang="en-US" dirty="0" smtClean="0"/>
          </a:p>
          <a:p>
            <a:r>
              <a:rPr lang="en-US" dirty="0" smtClean="0"/>
              <a:t>January 14 – Get measurements for allowable cabinet space – Amanda English</a:t>
            </a:r>
          </a:p>
          <a:p>
            <a:r>
              <a:rPr lang="en-US" dirty="0" smtClean="0"/>
              <a:t>January 15 – Roll off dumpster delivered to field.</a:t>
            </a:r>
          </a:p>
          <a:p>
            <a:r>
              <a:rPr lang="en-US" dirty="0" smtClean="0"/>
              <a:t>January 17 – 4:00 appointment with Kevin </a:t>
            </a:r>
            <a:r>
              <a:rPr lang="en-US" dirty="0" err="1" smtClean="0"/>
              <a:t>Fahy</a:t>
            </a:r>
            <a:r>
              <a:rPr lang="en-US" dirty="0" smtClean="0"/>
              <a:t> at </a:t>
            </a:r>
            <a:r>
              <a:rPr lang="en-US" dirty="0" err="1" smtClean="0"/>
              <a:t>Fahy</a:t>
            </a:r>
            <a:r>
              <a:rPr lang="en-US" dirty="0" smtClean="0"/>
              <a:t> Kitchens – Missy </a:t>
            </a:r>
            <a:r>
              <a:rPr lang="en-US" dirty="0" err="1" smtClean="0"/>
              <a:t>Clarey</a:t>
            </a:r>
            <a:r>
              <a:rPr lang="en-US" dirty="0" smtClean="0"/>
              <a:t> and Amanda English</a:t>
            </a:r>
          </a:p>
        </p:txBody>
      </p:sp>
    </p:spTree>
    <p:extLst>
      <p:ext uri="{BB962C8B-B14F-4D97-AF65-F5344CB8AC3E}">
        <p14:creationId xmlns:p14="http://schemas.microsoft.com/office/powerpoint/2010/main" val="2657152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Detailed Schedule cont.</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US" dirty="0" smtClean="0"/>
              <a:t>January 18 – 1:00 p.m. Amanda arrives at field</a:t>
            </a:r>
          </a:p>
          <a:p>
            <a:r>
              <a:rPr lang="en-US" dirty="0" smtClean="0"/>
              <a:t>Take pictures of before view</a:t>
            </a:r>
          </a:p>
          <a:p>
            <a:r>
              <a:rPr lang="en-US" dirty="0" smtClean="0"/>
              <a:t>Remove trash, fryer oil, fryers, cheese machine. Clean out freezer</a:t>
            </a:r>
          </a:p>
          <a:p>
            <a:r>
              <a:rPr lang="en-US" dirty="0" smtClean="0"/>
              <a:t>Clean out cabinets: box up supplies, throw away anything unsalvageable.</a:t>
            </a:r>
          </a:p>
          <a:p>
            <a:r>
              <a:rPr lang="en-US" dirty="0" smtClean="0"/>
              <a:t>Clean off countertop – Coffee pot, cash register</a:t>
            </a:r>
          </a:p>
          <a:p>
            <a:r>
              <a:rPr lang="en-US" dirty="0" smtClean="0"/>
              <a:t>Wipe down all countertops, appliances, coolers</a:t>
            </a:r>
          </a:p>
          <a:p>
            <a:r>
              <a:rPr lang="en-US" dirty="0" smtClean="0"/>
              <a:t>End time 4:00p.m.</a:t>
            </a:r>
            <a:endParaRPr lang="en-US" dirty="0"/>
          </a:p>
          <a:p>
            <a:endParaRPr lang="en-US" dirty="0" smtClean="0"/>
          </a:p>
          <a:p>
            <a:endParaRPr lang="en-US" dirty="0"/>
          </a:p>
        </p:txBody>
      </p:sp>
    </p:spTree>
    <p:extLst>
      <p:ext uri="{BB962C8B-B14F-4D97-AF65-F5344CB8AC3E}">
        <p14:creationId xmlns:p14="http://schemas.microsoft.com/office/powerpoint/2010/main" val="1293280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Detailed Schedule cont.</a:t>
            </a:r>
            <a:endParaRPr lang="en-US"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r>
              <a:rPr lang="en-US" dirty="0" smtClean="0"/>
              <a:t>January 20 – Amanda arrives at field 1:00 p.m. with Kevin Williams</a:t>
            </a:r>
          </a:p>
          <a:p>
            <a:r>
              <a:rPr lang="en-US" dirty="0" smtClean="0"/>
              <a:t>Remove wall cabinets</a:t>
            </a:r>
          </a:p>
          <a:p>
            <a:r>
              <a:rPr lang="en-US" dirty="0" smtClean="0"/>
              <a:t>Remove sink</a:t>
            </a:r>
          </a:p>
          <a:p>
            <a:r>
              <a:rPr lang="en-US" dirty="0" smtClean="0"/>
              <a:t>Remove countertop and SAVE</a:t>
            </a:r>
          </a:p>
          <a:p>
            <a:r>
              <a:rPr lang="en-US" dirty="0" smtClean="0"/>
              <a:t>Remove bottom cabinets</a:t>
            </a:r>
            <a:r>
              <a:rPr lang="en-US" dirty="0"/>
              <a:t> </a:t>
            </a:r>
            <a:r>
              <a:rPr lang="en-US" dirty="0" smtClean="0"/>
              <a:t>– End 3:00 p.m.</a:t>
            </a:r>
          </a:p>
          <a:p>
            <a:r>
              <a:rPr lang="en-US" dirty="0" smtClean="0"/>
              <a:t>4:00 p.m. – arrive at Kevin </a:t>
            </a:r>
            <a:r>
              <a:rPr lang="en-US" dirty="0" err="1" smtClean="0"/>
              <a:t>Fahy</a:t>
            </a:r>
            <a:r>
              <a:rPr lang="en-US" dirty="0" smtClean="0"/>
              <a:t> Kitchens- Amanda English, Missy </a:t>
            </a:r>
            <a:r>
              <a:rPr lang="en-US" dirty="0" err="1" smtClean="0"/>
              <a:t>Clarey</a:t>
            </a:r>
            <a:r>
              <a:rPr lang="en-US" dirty="0" smtClean="0"/>
              <a:t>, Kevin Williams and Kevin </a:t>
            </a:r>
            <a:r>
              <a:rPr lang="en-US" dirty="0" err="1" smtClean="0"/>
              <a:t>Sloma</a:t>
            </a:r>
            <a:endParaRPr lang="en-US" dirty="0" smtClean="0"/>
          </a:p>
          <a:p>
            <a:r>
              <a:rPr lang="en-US" dirty="0" smtClean="0"/>
              <a:t>Load cabinets into back of Kevin </a:t>
            </a:r>
            <a:r>
              <a:rPr lang="en-US" dirty="0" err="1" smtClean="0"/>
              <a:t>Sloma’s</a:t>
            </a:r>
            <a:r>
              <a:rPr lang="en-US" dirty="0" smtClean="0"/>
              <a:t> truck</a:t>
            </a:r>
          </a:p>
          <a:p>
            <a:r>
              <a:rPr lang="en-US" dirty="0" smtClean="0"/>
              <a:t>Arrive at field and unload – End 5:30 p.m.</a:t>
            </a:r>
          </a:p>
        </p:txBody>
      </p:sp>
    </p:spTree>
    <p:extLst>
      <p:ext uri="{BB962C8B-B14F-4D97-AF65-F5344CB8AC3E}">
        <p14:creationId xmlns:p14="http://schemas.microsoft.com/office/powerpoint/2010/main" val="555119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DEMOLITION!!!!!!</a:t>
            </a:r>
            <a:endParaRPr lang="en-US" dirty="0"/>
          </a:p>
        </p:txBody>
      </p:sp>
      <p:sp>
        <p:nvSpPr>
          <p:cNvPr id="7" name="Text Placeholder 6"/>
          <p:cNvSpPr>
            <a:spLocks noGrp="1"/>
          </p:cNvSpPr>
          <p:nvPr>
            <p:ph type="body" idx="1"/>
          </p:nvPr>
        </p:nvSpPr>
        <p:spPr/>
        <p:txBody>
          <a:bodyPr>
            <a:normAutofit fontScale="85000" lnSpcReduction="20000"/>
          </a:bodyPr>
          <a:lstStyle/>
          <a:p>
            <a:r>
              <a:rPr lang="en-US" sz="1600" dirty="0" smtClean="0"/>
              <a:t>Available space for upper cabinets is 9.5 feet across, and no more than 40 inches tall to leave room for counter space and not hang over the fryers</a:t>
            </a:r>
            <a:endParaRPr lang="en-US" sz="16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8112" y="2174875"/>
            <a:ext cx="3438363" cy="3951288"/>
          </a:xfrm>
        </p:spPr>
      </p:pic>
      <p:sp>
        <p:nvSpPr>
          <p:cNvPr id="8" name="Text Placeholder 7"/>
          <p:cNvSpPr>
            <a:spLocks noGrp="1"/>
          </p:cNvSpPr>
          <p:nvPr>
            <p:ph type="body" sz="quarter" idx="3"/>
          </p:nvPr>
        </p:nvSpPr>
        <p:spPr/>
        <p:txBody>
          <a:bodyPr>
            <a:normAutofit fontScale="85000" lnSpcReduction="20000"/>
          </a:bodyPr>
          <a:lstStyle/>
          <a:p>
            <a:r>
              <a:rPr lang="en-US" sz="1600" dirty="0" smtClean="0"/>
              <a:t>Lower cabinets should be 54 inches across and 33 inches tall to fit between fryer counter and sink base</a:t>
            </a:r>
            <a:endParaRPr lang="en-US" sz="1600" dirty="0"/>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46731" y="2174875"/>
            <a:ext cx="3438363" cy="3951288"/>
          </a:xfrm>
        </p:spPr>
      </p:pic>
    </p:spTree>
    <p:extLst>
      <p:ext uri="{BB962C8B-B14F-4D97-AF65-F5344CB8AC3E}">
        <p14:creationId xmlns:p14="http://schemas.microsoft.com/office/powerpoint/2010/main" val="405715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all the cabinets are out!!!!</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r>
              <a:rPr lang="en-US" dirty="0" smtClean="0"/>
              <a:t>Cleaning up and demolition was completed by myself and Kevin Williams.  I ripped out the upper cabinets myself, but delegated the bottom cabinets to him so that the countertop could be saved.</a:t>
            </a:r>
            <a:endParaRPr lang="en-US" dirty="0"/>
          </a:p>
        </p:txBody>
      </p:sp>
    </p:spTree>
    <p:extLst>
      <p:ext uri="{BB962C8B-B14F-4D97-AF65-F5344CB8AC3E}">
        <p14:creationId xmlns:p14="http://schemas.microsoft.com/office/powerpoint/2010/main" val="262632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Picking up new cabinets! THANK YOU KEVIN FAHY KITCHENS!!!!!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28800"/>
            <a:ext cx="4038600" cy="45720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28800"/>
            <a:ext cx="4038600" cy="4572000"/>
          </a:xfrm>
        </p:spPr>
      </p:pic>
    </p:spTree>
    <p:extLst>
      <p:ext uri="{BB962C8B-B14F-4D97-AF65-F5344CB8AC3E}">
        <p14:creationId xmlns:p14="http://schemas.microsoft.com/office/powerpoint/2010/main" val="342630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Project Description</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1800" dirty="0" smtClean="0"/>
              <a:t>I have been volunteering for the Sauquoit Valley Youth Association for about 7 years now.  The past two years I have been the concession coordinator for the program.  I do all of the planning, purchasing, scheduling and selling for the concession stand.  I grew up in this program as a softball player, and the daughter of two very dedicated parents.  They also volunteered for years in this program.  S.V.Y.A helps kids become ball players and provides them with confidence.</a:t>
            </a:r>
          </a:p>
          <a:p>
            <a:r>
              <a:rPr lang="en-US" sz="1800" dirty="0" smtClean="0"/>
              <a:t>The concession stand is a vital part of the S.V.Y.A organization.  It is the biggest money maker for the association.  The cupboards that are in the concession stand now have been there since the building was built.  Minor improvements have been made over the years to keep up with the demand, however, it is time to give it a facelift.  The concession stand suffered damage from a pipe burst in December.  There is a clause in the insurance policy that says if the building is not heated, they do not pay.  So of course, they will not be making a payout.  The concession stand needs this make-over now more than ever.</a:t>
            </a:r>
            <a:endParaRPr lang="en-US" sz="1800" dirty="0"/>
          </a:p>
        </p:txBody>
      </p:sp>
    </p:spTree>
    <p:extLst>
      <p:ext uri="{BB962C8B-B14F-4D97-AF65-F5344CB8AC3E}">
        <p14:creationId xmlns:p14="http://schemas.microsoft.com/office/powerpoint/2010/main" val="221774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loaded up!  Time to tie them down!</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r>
              <a:rPr lang="en-US" dirty="0" smtClean="0"/>
              <a:t>All cabinets were donated by Kevin </a:t>
            </a:r>
            <a:r>
              <a:rPr lang="en-US" dirty="0" err="1" smtClean="0"/>
              <a:t>Fahy</a:t>
            </a:r>
            <a:r>
              <a:rPr lang="en-US" dirty="0" smtClean="0"/>
              <a:t> Kitchens on Commercial Drive in New York Mills.  Cabinets were picked out by myself and Missy </a:t>
            </a:r>
            <a:r>
              <a:rPr lang="en-US" dirty="0" err="1" smtClean="0"/>
              <a:t>Clarey</a:t>
            </a:r>
            <a:r>
              <a:rPr lang="en-US" dirty="0" smtClean="0"/>
              <a:t>, and picked up by Kevin Williams and Kevin </a:t>
            </a:r>
            <a:r>
              <a:rPr lang="en-US" dirty="0" err="1" smtClean="0"/>
              <a:t>Sloma</a:t>
            </a:r>
            <a:r>
              <a:rPr lang="en-US" dirty="0" smtClean="0"/>
              <a:t>.</a:t>
            </a:r>
            <a:endParaRPr lang="en-US" dirty="0"/>
          </a:p>
        </p:txBody>
      </p:sp>
    </p:spTree>
    <p:extLst>
      <p:ext uri="{BB962C8B-B14F-4D97-AF65-F5344CB8AC3E}">
        <p14:creationId xmlns:p14="http://schemas.microsoft.com/office/powerpoint/2010/main" val="3970985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Detailed Schedule cont.</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dirty="0" smtClean="0"/>
              <a:t>January 31 – 4:30 p.m. Amanda English and Kevin Williams arrive at Home Depot.</a:t>
            </a:r>
          </a:p>
          <a:p>
            <a:r>
              <a:rPr lang="en-US" dirty="0" smtClean="0"/>
              <a:t>Pick out paint and get it mixed</a:t>
            </a:r>
          </a:p>
          <a:p>
            <a:r>
              <a:rPr lang="en-US" dirty="0" smtClean="0"/>
              <a:t>Paintbrushes, rollers, paint trays – End 5:30 p.m.</a:t>
            </a:r>
          </a:p>
          <a:p>
            <a:r>
              <a:rPr lang="en-US" dirty="0" smtClean="0"/>
              <a:t>February 1 – 1:00 p.m. Amanda English, Missy </a:t>
            </a:r>
            <a:r>
              <a:rPr lang="en-US" dirty="0" err="1" smtClean="0"/>
              <a:t>Clarey</a:t>
            </a:r>
            <a:r>
              <a:rPr lang="en-US" dirty="0" smtClean="0"/>
              <a:t>, Emilee </a:t>
            </a:r>
            <a:r>
              <a:rPr lang="en-US" dirty="0" err="1" smtClean="0"/>
              <a:t>Clarey</a:t>
            </a:r>
            <a:r>
              <a:rPr lang="en-US" dirty="0" smtClean="0"/>
              <a:t> and Kellie </a:t>
            </a:r>
            <a:r>
              <a:rPr lang="en-US" dirty="0" err="1" smtClean="0"/>
              <a:t>Sloma</a:t>
            </a:r>
            <a:r>
              <a:rPr lang="en-US" dirty="0" smtClean="0"/>
              <a:t> arrive at field to paint interior of concession stand. End 4:00 p.m.</a:t>
            </a:r>
            <a:endParaRPr lang="en-US" dirty="0"/>
          </a:p>
        </p:txBody>
      </p:sp>
    </p:spTree>
    <p:extLst>
      <p:ext uri="{BB962C8B-B14F-4D97-AF65-F5344CB8AC3E}">
        <p14:creationId xmlns:p14="http://schemas.microsoft.com/office/powerpoint/2010/main" val="235035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Getting our paint on!</a:t>
            </a:r>
            <a:endParaRPr lang="en-US" dirty="0">
              <a:solidFill>
                <a:srgbClr val="FF0000"/>
              </a:solidFill>
            </a:endParaRPr>
          </a:p>
        </p:txBody>
      </p:sp>
      <p:sp>
        <p:nvSpPr>
          <p:cNvPr id="7" name="Text Placeholder 6"/>
          <p:cNvSpPr>
            <a:spLocks noGrp="1"/>
          </p:cNvSpPr>
          <p:nvPr>
            <p:ph type="body" idx="1"/>
          </p:nvPr>
        </p:nvSpPr>
        <p:spPr/>
        <p:txBody>
          <a:bodyPr>
            <a:normAutofit fontScale="92500" lnSpcReduction="20000"/>
          </a:bodyPr>
          <a:lstStyle/>
          <a:p>
            <a:r>
              <a:rPr lang="en-US" dirty="0" smtClean="0"/>
              <a:t>Filling the creases of the cement blocks making it easier to roll</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5631" y="2174875"/>
            <a:ext cx="3743325" cy="3951288"/>
          </a:xfrm>
        </p:spPr>
      </p:pic>
      <p:sp>
        <p:nvSpPr>
          <p:cNvPr id="8" name="Text Placeholder 7"/>
          <p:cNvSpPr>
            <a:spLocks noGrp="1"/>
          </p:cNvSpPr>
          <p:nvPr>
            <p:ph type="body" sz="quarter" idx="3"/>
          </p:nvPr>
        </p:nvSpPr>
        <p:spPr>
          <a:xfrm>
            <a:off x="4645025" y="1371600"/>
            <a:ext cx="4041775" cy="803275"/>
          </a:xfrm>
        </p:spPr>
        <p:txBody>
          <a:bodyPr>
            <a:normAutofit fontScale="55000" lnSpcReduction="20000"/>
          </a:bodyPr>
          <a:lstStyle/>
          <a:p>
            <a:r>
              <a:rPr lang="en-US" dirty="0" smtClean="0"/>
              <a:t>My mistake with the paint, we should have primed all walls due to chipped paint causing grey color to show through.  Water damage caused the paint to bubble and crack in spots</a:t>
            </a:r>
            <a:endParaRPr lang="en-US" dirty="0"/>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94250" y="2174875"/>
            <a:ext cx="3743325" cy="3951288"/>
          </a:xfrm>
        </p:spPr>
      </p:pic>
    </p:spTree>
    <p:extLst>
      <p:ext uri="{BB962C8B-B14F-4D97-AF65-F5344CB8AC3E}">
        <p14:creationId xmlns:p14="http://schemas.microsoft.com/office/powerpoint/2010/main" val="84453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is being made! All creases are filled in so it is time to roll the walls!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4038600" cy="45720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00200"/>
            <a:ext cx="4038600" cy="4572000"/>
          </a:xfrm>
        </p:spPr>
      </p:pic>
    </p:spTree>
    <p:extLst>
      <p:ext uri="{BB962C8B-B14F-4D97-AF65-F5344CB8AC3E}">
        <p14:creationId xmlns:p14="http://schemas.microsoft.com/office/powerpoint/2010/main" val="3502217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paint…….</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05000"/>
            <a:ext cx="4038600" cy="4343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05000"/>
            <a:ext cx="4038600" cy="4343400"/>
          </a:xfrm>
        </p:spPr>
      </p:pic>
    </p:spTree>
    <p:extLst>
      <p:ext uri="{BB962C8B-B14F-4D97-AF65-F5344CB8AC3E}">
        <p14:creationId xmlns:p14="http://schemas.microsoft.com/office/powerpoint/2010/main" val="341691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dirty="0" smtClean="0"/>
              <a:t>An end in sight!!!! Painting was completed by myself, Missy </a:t>
            </a:r>
            <a:r>
              <a:rPr lang="en-US" sz="3200" dirty="0" err="1" smtClean="0"/>
              <a:t>Clarey</a:t>
            </a:r>
            <a:r>
              <a:rPr lang="en-US" sz="3200" dirty="0" smtClean="0"/>
              <a:t>, Emilee </a:t>
            </a:r>
            <a:r>
              <a:rPr lang="en-US" sz="3200" dirty="0" err="1" smtClean="0"/>
              <a:t>Clarey</a:t>
            </a:r>
            <a:r>
              <a:rPr lang="en-US" sz="3200" dirty="0" smtClean="0"/>
              <a:t> and Kellie </a:t>
            </a:r>
            <a:r>
              <a:rPr lang="en-US" sz="3200" dirty="0" err="1" smtClean="0"/>
              <a:t>Sloma</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4038600" cy="42672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81200"/>
            <a:ext cx="4038600" cy="4267200"/>
          </a:xfrm>
        </p:spPr>
      </p:pic>
    </p:spTree>
    <p:extLst>
      <p:ext uri="{BB962C8B-B14F-4D97-AF65-F5344CB8AC3E}">
        <p14:creationId xmlns:p14="http://schemas.microsoft.com/office/powerpoint/2010/main" val="2850306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Detailed Schedule cont.</a:t>
            </a:r>
            <a:endParaRPr lang="en-US"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After the extremely cold weather and two feet of snow…</a:t>
            </a:r>
          </a:p>
          <a:p>
            <a:r>
              <a:rPr lang="en-US" dirty="0" smtClean="0"/>
              <a:t>February 17 – 8:00 a.m. Kevin Williams called Wayne </a:t>
            </a:r>
            <a:r>
              <a:rPr lang="en-US" dirty="0" err="1" smtClean="0"/>
              <a:t>Inglis</a:t>
            </a:r>
            <a:r>
              <a:rPr lang="en-US" dirty="0" smtClean="0"/>
              <a:t> to plow driveway into the field so that we have </a:t>
            </a:r>
            <a:r>
              <a:rPr lang="en-US" dirty="0" err="1" smtClean="0"/>
              <a:t>acess</a:t>
            </a:r>
            <a:r>
              <a:rPr lang="en-US" dirty="0" smtClean="0"/>
              <a:t>.</a:t>
            </a:r>
          </a:p>
          <a:p>
            <a:r>
              <a:rPr lang="en-US" dirty="0" smtClean="0"/>
              <a:t>10:00 a.m. Kevin Williams and Amanda English stop at field to turn heaters on, then go to Home Depot for sink, screws, caulk, 2x2 board, level.</a:t>
            </a:r>
          </a:p>
          <a:p>
            <a:r>
              <a:rPr lang="en-US" dirty="0" smtClean="0"/>
              <a:t>12:00 p.m. Kevin Williams and Amanda English arrive at field. </a:t>
            </a:r>
            <a:endParaRPr lang="en-US" dirty="0"/>
          </a:p>
        </p:txBody>
      </p:sp>
    </p:spTree>
    <p:extLst>
      <p:ext uri="{BB962C8B-B14F-4D97-AF65-F5344CB8AC3E}">
        <p14:creationId xmlns:p14="http://schemas.microsoft.com/office/powerpoint/2010/main" val="1996148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Detailed Schedule cont.</a:t>
            </a:r>
            <a:endParaRPr lang="en-US"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r>
              <a:rPr lang="en-US" dirty="0" smtClean="0"/>
              <a:t>Kevin shovels path from truck to garage and to concession stand door.</a:t>
            </a:r>
          </a:p>
          <a:p>
            <a:r>
              <a:rPr lang="en-US" dirty="0" smtClean="0"/>
              <a:t>Missy </a:t>
            </a:r>
            <a:r>
              <a:rPr lang="en-US" dirty="0" err="1" smtClean="0"/>
              <a:t>Clarey</a:t>
            </a:r>
            <a:r>
              <a:rPr lang="en-US" dirty="0" smtClean="0"/>
              <a:t> comes to help carry cabinets from garage to concession stand. 12:00 – 12:30.</a:t>
            </a:r>
          </a:p>
          <a:p>
            <a:r>
              <a:rPr lang="en-US" dirty="0" smtClean="0"/>
              <a:t>Kevin Williams and Amanda English hang wall cabinets.</a:t>
            </a:r>
          </a:p>
          <a:p>
            <a:r>
              <a:rPr lang="en-US" dirty="0" smtClean="0"/>
              <a:t>Install base cabinets. End 3:00 p.m.</a:t>
            </a:r>
          </a:p>
          <a:p>
            <a:r>
              <a:rPr lang="en-US" dirty="0" smtClean="0"/>
              <a:t>5:30 p.m. Jamie </a:t>
            </a:r>
            <a:r>
              <a:rPr lang="en-US" dirty="0" err="1" smtClean="0"/>
              <a:t>Clarey</a:t>
            </a:r>
            <a:r>
              <a:rPr lang="en-US" dirty="0" smtClean="0"/>
              <a:t>, Kevin Williams and Amanda English return to field to cut down donated countertop and put in place. End 6:30 p.m.</a:t>
            </a:r>
          </a:p>
          <a:p>
            <a:pPr marL="0" indent="0">
              <a:buNone/>
            </a:pPr>
            <a:endParaRPr lang="en-US" dirty="0"/>
          </a:p>
        </p:txBody>
      </p:sp>
    </p:spTree>
    <p:extLst>
      <p:ext uri="{BB962C8B-B14F-4D97-AF65-F5344CB8AC3E}">
        <p14:creationId xmlns:p14="http://schemas.microsoft.com/office/powerpoint/2010/main" val="2518687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first cabinet is up!!!!</a:t>
            </a:r>
            <a:endParaRPr lang="en-US" dirty="0"/>
          </a:p>
        </p:txBody>
      </p:sp>
      <p:pic>
        <p:nvPicPr>
          <p:cNvPr id="5" name="Content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7" name="Text Placeholder 6"/>
          <p:cNvSpPr>
            <a:spLocks noGrp="1"/>
          </p:cNvSpPr>
          <p:nvPr>
            <p:ph type="body" sz="half" idx="2"/>
          </p:nvPr>
        </p:nvSpPr>
        <p:spPr/>
        <p:txBody>
          <a:bodyPr/>
          <a:lstStyle/>
          <a:p>
            <a:r>
              <a:rPr lang="en-US" dirty="0" smtClean="0"/>
              <a:t>Cabinets were hung with the help of Kevin Williams, Missy </a:t>
            </a:r>
            <a:r>
              <a:rPr lang="en-US" dirty="0" err="1" smtClean="0"/>
              <a:t>Clarey</a:t>
            </a:r>
            <a:r>
              <a:rPr lang="en-US" dirty="0" smtClean="0"/>
              <a:t> and myself.  </a:t>
            </a:r>
            <a:endParaRPr lang="en-US" dirty="0"/>
          </a:p>
        </p:txBody>
      </p:sp>
    </p:spTree>
    <p:extLst>
      <p:ext uri="{BB962C8B-B14F-4D97-AF65-F5344CB8AC3E}">
        <p14:creationId xmlns:p14="http://schemas.microsoft.com/office/powerpoint/2010/main" val="2982620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CABINETS ARE IN!!!</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038600" cy="42672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2600"/>
            <a:ext cx="4038600" cy="4267200"/>
          </a:xfrm>
        </p:spPr>
      </p:pic>
    </p:spTree>
    <p:extLst>
      <p:ext uri="{BB962C8B-B14F-4D97-AF65-F5344CB8AC3E}">
        <p14:creationId xmlns:p14="http://schemas.microsoft.com/office/powerpoint/2010/main" val="375649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Who Will Benefit</a:t>
            </a:r>
            <a:endParaRPr lang="en-US"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First and foremost, the kids will benefit from the rehabilitation of the concession stand.  Enhancing the visuals of the interior will increase curiosity, bringing more customers.  The ability to handle more volume guarantees more funds being brought in which can be put towards field maintenance and new uniforms and equipment.  </a:t>
            </a:r>
          </a:p>
          <a:p>
            <a:r>
              <a:rPr lang="en-US" dirty="0" smtClean="0"/>
              <a:t>In addition to the kids benefiting, their parents do also.  The more money that we make in the concession stand ensures that the registration fee can stay low.</a:t>
            </a:r>
            <a:endParaRPr lang="en-US" dirty="0"/>
          </a:p>
        </p:txBody>
      </p:sp>
    </p:spTree>
    <p:extLst>
      <p:ext uri="{BB962C8B-B14F-4D97-AF65-F5344CB8AC3E}">
        <p14:creationId xmlns:p14="http://schemas.microsoft.com/office/powerpoint/2010/main" val="3862022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Sawing the new countertop to fit the corner.</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81000" y="2333627"/>
            <a:ext cx="4191000" cy="302895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28800"/>
            <a:ext cx="4038600" cy="4114800"/>
          </a:xfrm>
        </p:spPr>
      </p:pic>
    </p:spTree>
    <p:extLst>
      <p:ext uri="{BB962C8B-B14F-4D97-AF65-F5344CB8AC3E}">
        <p14:creationId xmlns:p14="http://schemas.microsoft.com/office/powerpoint/2010/main" val="2131655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Done as I can be for now</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Due to the extreme cold weather, my project cannot be completely done until the temperatures rise.  It has to be over 35 degrees outside to paint.  The concession stand needs another coat of red, and some baseballs painted on the walls.  The bathrooms also need to be painted.  This is set to be done on March 29</a:t>
            </a:r>
            <a:r>
              <a:rPr lang="en-US" baseline="30000" dirty="0" smtClean="0"/>
              <a:t>th</a:t>
            </a:r>
            <a:r>
              <a:rPr lang="en-US" dirty="0" smtClean="0"/>
              <a:t>, our first field clean up day.</a:t>
            </a:r>
            <a:endParaRPr lang="en-US" dirty="0"/>
          </a:p>
        </p:txBody>
      </p:sp>
    </p:spTree>
    <p:extLst>
      <p:ext uri="{BB962C8B-B14F-4D97-AF65-F5344CB8AC3E}">
        <p14:creationId xmlns:p14="http://schemas.microsoft.com/office/powerpoint/2010/main" val="19469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rPr>
              <a:t>VOLUNTEERS</a:t>
            </a:r>
            <a:endParaRPr lang="en-US" dirty="0">
              <a:solidFill>
                <a:srgbClr val="FF0066"/>
              </a:solidFill>
            </a:endParaRPr>
          </a:p>
        </p:txBody>
      </p:sp>
      <p:sp>
        <p:nvSpPr>
          <p:cNvPr id="3" name="Content Placeholder 2"/>
          <p:cNvSpPr>
            <a:spLocks noGrp="1"/>
          </p:cNvSpPr>
          <p:nvPr>
            <p:ph idx="1"/>
          </p:nvPr>
        </p:nvSpPr>
        <p:spPr/>
        <p:txBody>
          <a:bodyPr>
            <a:normAutofit fontScale="92500" lnSpcReduction="20000"/>
          </a:bodyPr>
          <a:lstStyle/>
          <a:p>
            <a:r>
              <a:rPr lang="en-US" dirty="0" smtClean="0"/>
              <a:t>Kevin Williams – S.V.Y.A Treasurer and my boyfriend</a:t>
            </a:r>
          </a:p>
          <a:p>
            <a:r>
              <a:rPr lang="en-US" dirty="0" smtClean="0"/>
              <a:t>Missy </a:t>
            </a:r>
            <a:r>
              <a:rPr lang="en-US" dirty="0" err="1" smtClean="0"/>
              <a:t>Clarey</a:t>
            </a:r>
            <a:r>
              <a:rPr lang="en-US" dirty="0" smtClean="0"/>
              <a:t> – S.V.Y.A Secretary and my sister</a:t>
            </a:r>
          </a:p>
          <a:p>
            <a:r>
              <a:rPr lang="en-US" dirty="0" smtClean="0"/>
              <a:t>Jamie </a:t>
            </a:r>
            <a:r>
              <a:rPr lang="en-US" dirty="0" err="1" smtClean="0"/>
              <a:t>Clarey</a:t>
            </a:r>
            <a:r>
              <a:rPr lang="en-US" dirty="0" smtClean="0"/>
              <a:t> – S.V.Y.A President and my brother in law</a:t>
            </a:r>
          </a:p>
          <a:p>
            <a:r>
              <a:rPr lang="en-US" dirty="0" smtClean="0"/>
              <a:t>Kevin </a:t>
            </a:r>
            <a:r>
              <a:rPr lang="en-US" dirty="0" err="1" smtClean="0"/>
              <a:t>Sloma</a:t>
            </a:r>
            <a:r>
              <a:rPr lang="en-US" dirty="0" smtClean="0"/>
              <a:t> – S.V.Y.A Vice President</a:t>
            </a:r>
          </a:p>
          <a:p>
            <a:r>
              <a:rPr lang="en-US" dirty="0" smtClean="0"/>
              <a:t>Kellie </a:t>
            </a:r>
            <a:r>
              <a:rPr lang="en-US" dirty="0" err="1" smtClean="0"/>
              <a:t>Sloma</a:t>
            </a:r>
            <a:r>
              <a:rPr lang="en-US" dirty="0" smtClean="0"/>
              <a:t> – daughter of Kevin </a:t>
            </a:r>
            <a:r>
              <a:rPr lang="en-US" dirty="0" err="1" smtClean="0"/>
              <a:t>Sloma</a:t>
            </a:r>
            <a:r>
              <a:rPr lang="en-US" dirty="0"/>
              <a:t> </a:t>
            </a:r>
            <a:r>
              <a:rPr lang="en-US" dirty="0" smtClean="0"/>
              <a:t>– looking for community service hours</a:t>
            </a:r>
          </a:p>
          <a:p>
            <a:r>
              <a:rPr lang="en-US" dirty="0" smtClean="0"/>
              <a:t>Emilee </a:t>
            </a:r>
            <a:r>
              <a:rPr lang="en-US" dirty="0" err="1" smtClean="0"/>
              <a:t>Clarey</a:t>
            </a:r>
            <a:r>
              <a:rPr lang="en-US" dirty="0" smtClean="0"/>
              <a:t> – daughter of Jamie and Missy, and my niece.</a:t>
            </a:r>
            <a:endParaRPr lang="en-US" dirty="0"/>
          </a:p>
        </p:txBody>
      </p:sp>
    </p:spTree>
    <p:extLst>
      <p:ext uri="{BB962C8B-B14F-4D97-AF65-F5344CB8AC3E}">
        <p14:creationId xmlns:p14="http://schemas.microsoft.com/office/powerpoint/2010/main" val="2233393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Leadership Skills</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As the leader of this project, I knew my role and that ultimately I was in charge.  I definitely welcome any advice or ideas that my workers give, because after all I am not a carpenter.  I took complete responsibility for this project, and worked by myself when I did not have helpers available.  I knew that I had a deadline, and that really only meant something to me.  The schedule that I originally set, was altered quite a bit due to the weather.  As the leader, I worked around these unforeseen issues and implemented a new schedule. I did not want my volunteers to be subject to the bitter cold temperatures.</a:t>
            </a:r>
            <a:endParaRPr lang="en-US" dirty="0"/>
          </a:p>
        </p:txBody>
      </p:sp>
    </p:spTree>
    <p:extLst>
      <p:ext uri="{BB962C8B-B14F-4D97-AF65-F5344CB8AC3E}">
        <p14:creationId xmlns:p14="http://schemas.microsoft.com/office/powerpoint/2010/main" val="132820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Leadership Skills cont.</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From the beginning stages of the project I delegated some tasks to others, such as calling for the cabinets and the dumpster.  I wanted to get others involved from the get go, so that they could feel as if they were a large contributor to the project.  </a:t>
            </a:r>
          </a:p>
          <a:p>
            <a:r>
              <a:rPr lang="en-US" dirty="0" smtClean="0"/>
              <a:t>I visualized what it was that I wanted to be done in the concession stand, put it on paper and then went over it with the S.V.Y.A board.</a:t>
            </a:r>
            <a:endParaRPr lang="en-US" dirty="0"/>
          </a:p>
        </p:txBody>
      </p:sp>
    </p:spTree>
    <p:extLst>
      <p:ext uri="{BB962C8B-B14F-4D97-AF65-F5344CB8AC3E}">
        <p14:creationId xmlns:p14="http://schemas.microsoft.com/office/powerpoint/2010/main" val="1874454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Leadership Characteristics</a:t>
            </a:r>
            <a:endParaRPr lang="en-US" dirty="0">
              <a:solidFill>
                <a:srgbClr val="FFC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Vision – thinking of, picturing and implementing my plan</a:t>
            </a:r>
          </a:p>
          <a:p>
            <a:r>
              <a:rPr lang="en-US" dirty="0" smtClean="0"/>
              <a:t>Goal – to complete rehab of the concession stand building within the time frame set by the HP303 class.  </a:t>
            </a:r>
          </a:p>
          <a:p>
            <a:r>
              <a:rPr lang="en-US" dirty="0" smtClean="0"/>
              <a:t>Competency – I organized a competent group of volunteers with different skills in all areas needed.  </a:t>
            </a:r>
          </a:p>
          <a:p>
            <a:r>
              <a:rPr lang="en-US" dirty="0" smtClean="0"/>
              <a:t>Inspiration – The inspiration for this project was and still is to see the kids faces when the concession stand opens this spring.</a:t>
            </a:r>
          </a:p>
          <a:p>
            <a:r>
              <a:rPr lang="en-US" dirty="0" smtClean="0"/>
              <a:t>Ambition – Taking on a project of this magnitude in the small time frame is an ambitious project.  If it wasn’t for the extreme weather I would have finished all that I set forth to do.</a:t>
            </a:r>
            <a:endParaRPr lang="en-US" dirty="0"/>
          </a:p>
        </p:txBody>
      </p:sp>
    </p:spTree>
    <p:extLst>
      <p:ext uri="{BB962C8B-B14F-4D97-AF65-F5344CB8AC3E}">
        <p14:creationId xmlns:p14="http://schemas.microsoft.com/office/powerpoint/2010/main" val="1329818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Leadership Styles</a:t>
            </a:r>
            <a:endParaRPr lang="en-US" dirty="0">
              <a:solidFill>
                <a:schemeClr val="tx2">
                  <a:lumMod val="50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Even before this project, I have thought of myself as a </a:t>
            </a:r>
            <a:r>
              <a:rPr lang="en-US" dirty="0" err="1" smtClean="0"/>
              <a:t>delegative</a:t>
            </a:r>
            <a:r>
              <a:rPr lang="en-US" dirty="0" smtClean="0"/>
              <a:t> leader.  I do not like to be completely in charge of everything with no help from others.  I delegate tasks to my helpers and expect them to keep up their end of the deal and complete the tasks.  During this project, I also followed the participative leadership style.  I involved my helpers in the decision making process.  Missy </a:t>
            </a:r>
            <a:r>
              <a:rPr lang="en-US" dirty="0" err="1" smtClean="0"/>
              <a:t>Clarey</a:t>
            </a:r>
            <a:r>
              <a:rPr lang="en-US" dirty="0" smtClean="0"/>
              <a:t> helped make the decisions on which cabinets we would take from </a:t>
            </a:r>
            <a:r>
              <a:rPr lang="en-US" dirty="0" err="1" smtClean="0"/>
              <a:t>Fahy</a:t>
            </a:r>
            <a:r>
              <a:rPr lang="en-US" dirty="0" smtClean="0"/>
              <a:t> Kitchens.  Kevin Williams helped analyze and decide the order in which the cabinets should go up.  I openly took opinions and advice from all workers.  The only time that I think I used the authoritarian style of leadership was on February 17, when it was a balmy 20 degrees outside and I was not taking no for an answer on getting the cabinets hung.  My deadline was fast approaching and I needed the main part done.  I cannot hang cabinets by myself, so I needed my team there with me.</a:t>
            </a:r>
            <a:endParaRPr lang="en-US" dirty="0"/>
          </a:p>
        </p:txBody>
      </p:sp>
    </p:spTree>
    <p:extLst>
      <p:ext uri="{BB962C8B-B14F-4D97-AF65-F5344CB8AC3E}">
        <p14:creationId xmlns:p14="http://schemas.microsoft.com/office/powerpoint/2010/main" val="1880248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99"/>
                </a:solidFill>
              </a:rPr>
              <a:t>My plan for the Spring….</a:t>
            </a:r>
            <a:endParaRPr lang="en-US" dirty="0">
              <a:solidFill>
                <a:srgbClr val="FF3399"/>
              </a:solidFill>
            </a:endParaRPr>
          </a:p>
        </p:txBody>
      </p:sp>
      <p:sp>
        <p:nvSpPr>
          <p:cNvPr id="3" name="Content Placeholder 2"/>
          <p:cNvSpPr>
            <a:spLocks noGrp="1"/>
          </p:cNvSpPr>
          <p:nvPr>
            <p:ph idx="1"/>
          </p:nvPr>
        </p:nvSpPr>
        <p:spPr/>
        <p:txBody>
          <a:bodyPr/>
          <a:lstStyle/>
          <a:p>
            <a:r>
              <a:rPr lang="en-US" dirty="0" smtClean="0"/>
              <a:t>The two bathrooms in the concession stand building were on my original plan to complete for this project.  As stated before, the weather did not cooperate.  However, I still want to go over my plan for them because they will be completed this Spring.  I also need to do a couple finishing touches in the concession stand once the weather warms up a bit.</a:t>
            </a:r>
            <a:endParaRPr lang="en-US" dirty="0"/>
          </a:p>
        </p:txBody>
      </p:sp>
    </p:spTree>
    <p:extLst>
      <p:ext uri="{BB962C8B-B14F-4D97-AF65-F5344CB8AC3E}">
        <p14:creationId xmlns:p14="http://schemas.microsoft.com/office/powerpoint/2010/main" val="1148143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CC"/>
                </a:solidFill>
              </a:rPr>
              <a:t>Concession Stand Finishing Touches</a:t>
            </a:r>
            <a:endParaRPr lang="en-US" dirty="0">
              <a:solidFill>
                <a:srgbClr val="0000CC"/>
              </a:solidFill>
            </a:endParaRPr>
          </a:p>
        </p:txBody>
      </p:sp>
      <p:sp>
        <p:nvSpPr>
          <p:cNvPr id="3" name="Content Placeholder 2"/>
          <p:cNvSpPr>
            <a:spLocks noGrp="1"/>
          </p:cNvSpPr>
          <p:nvPr>
            <p:ph idx="1"/>
          </p:nvPr>
        </p:nvSpPr>
        <p:spPr/>
        <p:txBody>
          <a:bodyPr/>
          <a:lstStyle/>
          <a:p>
            <a:r>
              <a:rPr lang="en-US" dirty="0" smtClean="0"/>
              <a:t>Place sink in counter</a:t>
            </a:r>
          </a:p>
          <a:p>
            <a:r>
              <a:rPr lang="en-US" dirty="0" smtClean="0"/>
              <a:t>Attach necessary pipes and faucet (this could not be completed due to possible pipes freezing again, water is turned off)</a:t>
            </a:r>
          </a:p>
          <a:p>
            <a:r>
              <a:rPr lang="en-US" dirty="0" smtClean="0"/>
              <a:t>Complete second coat of paint on walls.</a:t>
            </a:r>
          </a:p>
          <a:p>
            <a:r>
              <a:rPr lang="en-US" dirty="0" smtClean="0"/>
              <a:t>Paint baseballs and other insignia on walls to add character</a:t>
            </a:r>
            <a:endParaRPr lang="en-US" dirty="0"/>
          </a:p>
        </p:txBody>
      </p:sp>
    </p:spTree>
    <p:extLst>
      <p:ext uri="{BB962C8B-B14F-4D97-AF65-F5344CB8AC3E}">
        <p14:creationId xmlns:p14="http://schemas.microsoft.com/office/powerpoint/2010/main" val="4004203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900"/>
                </a:solidFill>
              </a:rPr>
              <a:t>Bathroom Plans</a:t>
            </a:r>
            <a:endParaRPr lang="en-US" dirty="0">
              <a:solidFill>
                <a:srgbClr val="0099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Install new toilet tanks, replacing old cracked ones</a:t>
            </a:r>
          </a:p>
          <a:p>
            <a:r>
              <a:rPr lang="en-US" dirty="0" smtClean="0"/>
              <a:t>Paint girls bathroom – Red on 2 walls for the Angels; Orange on the other 2 walls for the Tigers. (the 2 girls softball teams in our league)</a:t>
            </a:r>
          </a:p>
          <a:p>
            <a:r>
              <a:rPr lang="en-US" dirty="0" smtClean="0"/>
              <a:t>Paint boys bathroom – Red on one wall for the Reds; Royal Blue on one wall for the Indians; and Navy Blue on a third wall for the Braves.(the 3 Little League teams)</a:t>
            </a:r>
          </a:p>
          <a:p>
            <a:r>
              <a:rPr lang="en-US" dirty="0" smtClean="0"/>
              <a:t>All painted walls will also be detailed with the names of the teams.</a:t>
            </a:r>
            <a:endParaRPr lang="en-US" dirty="0"/>
          </a:p>
        </p:txBody>
      </p:sp>
    </p:spTree>
    <p:extLst>
      <p:ext uri="{BB962C8B-B14F-4D97-AF65-F5344CB8AC3E}">
        <p14:creationId xmlns:p14="http://schemas.microsoft.com/office/powerpoint/2010/main" val="962393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a:bodyPr>
          <a:lstStyle/>
          <a:p>
            <a:r>
              <a:rPr lang="en-US" sz="9600" dirty="0" smtClean="0">
                <a:solidFill>
                  <a:srgbClr val="0070C0"/>
                </a:solidFill>
              </a:rPr>
              <a:t>The Planning Details</a:t>
            </a:r>
            <a:endParaRPr lang="en-US" sz="9600" dirty="0">
              <a:solidFill>
                <a:srgbClr val="0070C0"/>
              </a:solidFill>
            </a:endParaRPr>
          </a:p>
        </p:txBody>
      </p:sp>
    </p:spTree>
    <p:extLst>
      <p:ext uri="{BB962C8B-B14F-4D97-AF65-F5344CB8AC3E}">
        <p14:creationId xmlns:p14="http://schemas.microsoft.com/office/powerpoint/2010/main" val="2257704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Girls bathroom Colors</a:t>
            </a:r>
            <a:endParaRPr lang="en-US" dirty="0"/>
          </a:p>
        </p:txBody>
      </p:sp>
      <p:sp>
        <p:nvSpPr>
          <p:cNvPr id="4" name="Content Placeholder 3"/>
          <p:cNvSpPr>
            <a:spLocks noGrp="1"/>
          </p:cNvSpPr>
          <p:nvPr>
            <p:ph sz="half" idx="1"/>
          </p:nvPr>
        </p:nvSpPr>
        <p:spPr>
          <a:solidFill>
            <a:srgbClr val="FF0000"/>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ANGELS</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a:buNone/>
            </a:pPr>
            <a:endParaRPr lang="en-US" sz="7200" dirty="0">
              <a:solidFill>
                <a:schemeClr val="bg1"/>
              </a:solidFill>
            </a:endParaRPr>
          </a:p>
        </p:txBody>
      </p:sp>
      <p:sp>
        <p:nvSpPr>
          <p:cNvPr id="6" name="Content Placeholder 5"/>
          <p:cNvSpPr>
            <a:spLocks noGrp="1"/>
          </p:cNvSpPr>
          <p:nvPr>
            <p:ph sz="half" idx="2"/>
          </p:nvPr>
        </p:nvSpPr>
        <p:spPr>
          <a:solidFill>
            <a:srgbClr val="FF3300"/>
          </a:solidFill>
        </p:spPr>
        <p:txBody>
          <a:bodyPr/>
          <a:lstStyle/>
          <a:p>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Tigers</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 Placeholder 2"/>
          <p:cNvSpPr>
            <a:spLocks noGrp="1"/>
          </p:cNvSpPr>
          <p:nvPr>
            <p:ph type="body" idx="4294967295"/>
          </p:nvPr>
        </p:nvSpPr>
        <p:spPr>
          <a:xfrm>
            <a:off x="0" y="1535113"/>
            <a:ext cx="4040188" cy="639762"/>
          </a:xfrm>
        </p:spPr>
        <p:txBody>
          <a:bodyPr/>
          <a:lstStyle/>
          <a:p>
            <a:r>
              <a:rPr lang="en-US" dirty="0" smtClean="0"/>
              <a:t>	</a:t>
            </a:r>
            <a:endParaRPr lang="en-US" dirty="0"/>
          </a:p>
        </p:txBody>
      </p:sp>
      <p:sp>
        <p:nvSpPr>
          <p:cNvPr id="7" name="Rectangle 6"/>
          <p:cNvSpPr/>
          <p:nvPr/>
        </p:nvSpPr>
        <p:spPr>
          <a:xfrm rot="7922457">
            <a:off x="4479635" y="2967335"/>
            <a:ext cx="184730"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7079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Boys Bathrooms</a:t>
            </a:r>
            <a:endParaRPr lang="en-US" dirty="0"/>
          </a:p>
        </p:txBody>
      </p:sp>
      <p:sp>
        <p:nvSpPr>
          <p:cNvPr id="3" name="Content Placeholder 2"/>
          <p:cNvSpPr>
            <a:spLocks noGrp="1"/>
          </p:cNvSpPr>
          <p:nvPr>
            <p:ph sz="half" idx="1"/>
          </p:nvPr>
        </p:nvSpPr>
        <p:spPr>
          <a:xfrm>
            <a:off x="457200" y="1600201"/>
            <a:ext cx="4038600" cy="2209800"/>
          </a:xfrm>
          <a:solidFill>
            <a:srgbClr val="0000CC"/>
          </a:solidFill>
        </p:spPr>
        <p:txBody>
          <a:bodyPr/>
          <a:lstStyle/>
          <a:p>
            <a:pPr marL="0" indent="0">
              <a:buNone/>
            </a:pPr>
            <a:endParaRPr lang="en-US" dirty="0"/>
          </a:p>
        </p:txBody>
      </p:sp>
      <p:sp>
        <p:nvSpPr>
          <p:cNvPr id="4" name="Content Placeholder 3"/>
          <p:cNvSpPr>
            <a:spLocks noGrp="1"/>
          </p:cNvSpPr>
          <p:nvPr>
            <p:ph sz="half" idx="2"/>
          </p:nvPr>
        </p:nvSpPr>
        <p:spPr>
          <a:xfrm>
            <a:off x="4648200" y="1600200"/>
            <a:ext cx="4038600" cy="2209799"/>
          </a:xfrm>
          <a:solidFill>
            <a:srgbClr val="000066"/>
          </a:solidFill>
        </p:spPr>
        <p:txBody>
          <a:bodyPr/>
          <a:lstStyle/>
          <a:p>
            <a:endParaRPr lang="en-US" dirty="0"/>
          </a:p>
        </p:txBody>
      </p:sp>
      <p:sp>
        <p:nvSpPr>
          <p:cNvPr id="5" name="Rectangle 4"/>
          <p:cNvSpPr/>
          <p:nvPr/>
        </p:nvSpPr>
        <p:spPr>
          <a:xfrm>
            <a:off x="-609599" y="2133600"/>
            <a:ext cx="4648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Indians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800600" y="2967335"/>
            <a:ext cx="38100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Braves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562099" y="4310743"/>
            <a:ext cx="60198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Reds</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n-US" dirty="0"/>
          </a:p>
        </p:txBody>
      </p:sp>
    </p:spTree>
    <p:extLst>
      <p:ext uri="{BB962C8B-B14F-4D97-AF65-F5344CB8AC3E}">
        <p14:creationId xmlns:p14="http://schemas.microsoft.com/office/powerpoint/2010/main" val="2025402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S.V.Y.A</a:t>
            </a:r>
            <a:endParaRPr lang="en-US" dirty="0"/>
          </a:p>
        </p:txBody>
      </p:sp>
      <p:sp>
        <p:nvSpPr>
          <p:cNvPr id="3" name="Content Placeholder 2"/>
          <p:cNvSpPr>
            <a:spLocks noGrp="1"/>
          </p:cNvSpPr>
          <p:nvPr>
            <p:ph idx="1"/>
          </p:nvPr>
        </p:nvSpPr>
        <p:spPr/>
        <p:txBody>
          <a:bodyPr/>
          <a:lstStyle/>
          <a:p>
            <a:endParaRPr lang="en-US"/>
          </a:p>
        </p:txBody>
      </p:sp>
      <p:pic>
        <p:nvPicPr>
          <p:cNvPr id="1028" name="Picture 4" descr="C:\Users\Amanda\AppData\Local\Microsoft\Windows\INetCache\IE\AZBWD8S2\MP900430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763000" cy="598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69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t>THANK YOU!!!!!</a:t>
            </a:r>
            <a:endParaRPr lang="en-US" sz="8000" b="1" u="sng" dirty="0"/>
          </a:p>
        </p:txBody>
      </p:sp>
      <p:sp>
        <p:nvSpPr>
          <p:cNvPr id="3" name="Content Placeholder 2"/>
          <p:cNvSpPr>
            <a:spLocks noGrp="1"/>
          </p:cNvSpPr>
          <p:nvPr>
            <p:ph idx="1"/>
          </p:nvPr>
        </p:nvSpPr>
        <p:spPr/>
        <p:txBody>
          <a:bodyPr>
            <a:normAutofit lnSpcReduction="10000"/>
          </a:bodyPr>
          <a:lstStyle/>
          <a:p>
            <a:r>
              <a:rPr lang="en-US" dirty="0" smtClean="0"/>
              <a:t>A HUGE thank you to all of my volunteers/workers.  I could not get this done without your help and support.</a:t>
            </a:r>
          </a:p>
          <a:p>
            <a:r>
              <a:rPr lang="en-US" dirty="0" smtClean="0"/>
              <a:t>Kevin </a:t>
            </a:r>
            <a:r>
              <a:rPr lang="en-US" dirty="0" err="1" smtClean="0"/>
              <a:t>Fahy</a:t>
            </a:r>
            <a:r>
              <a:rPr lang="en-US" dirty="0" smtClean="0"/>
              <a:t> Kitchens has always been a supporter of the youth in my community.  This business will have a sign hanging in our Little League field at no cost for many years to come.  Also, a sign will hang in the concession stand stating cabinets donated by Kevin </a:t>
            </a:r>
            <a:r>
              <a:rPr lang="en-US" dirty="0" err="1" smtClean="0"/>
              <a:t>Fahy</a:t>
            </a:r>
            <a:r>
              <a:rPr lang="en-US" dirty="0" smtClean="0"/>
              <a:t>.</a:t>
            </a:r>
            <a:endParaRPr lang="en-US" dirty="0"/>
          </a:p>
        </p:txBody>
      </p:sp>
    </p:spTree>
    <p:extLst>
      <p:ext uri="{BB962C8B-B14F-4D97-AF65-F5344CB8AC3E}">
        <p14:creationId xmlns:p14="http://schemas.microsoft.com/office/powerpoint/2010/main" val="412750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Present Condition</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Cabinets are very old and water damaged. They also do not stay closed.</a:t>
            </a:r>
          </a:p>
          <a:p>
            <a:r>
              <a:rPr lang="en-US" dirty="0" smtClean="0"/>
              <a:t>The drawers do not have tracks that keep them level when they are pushed in.</a:t>
            </a:r>
          </a:p>
          <a:p>
            <a:r>
              <a:rPr lang="en-US" dirty="0" smtClean="0"/>
              <a:t>Sink is not deep enough to wash dishes.</a:t>
            </a:r>
          </a:p>
          <a:p>
            <a:r>
              <a:rPr lang="en-US" dirty="0" smtClean="0"/>
              <a:t>Toilet tanks are cracked from pipe burst.</a:t>
            </a:r>
          </a:p>
          <a:p>
            <a:r>
              <a:rPr lang="en-US" dirty="0" smtClean="0"/>
              <a:t>Paint needs to be updated, colorful in concession stand and bathrooms.</a:t>
            </a:r>
          </a:p>
          <a:p>
            <a:r>
              <a:rPr lang="en-US" dirty="0" smtClean="0"/>
              <a:t>Space is not being used as well as it could be,</a:t>
            </a:r>
            <a:endParaRPr lang="en-US" dirty="0"/>
          </a:p>
        </p:txBody>
      </p:sp>
    </p:spTree>
    <p:extLst>
      <p:ext uri="{BB962C8B-B14F-4D97-AF65-F5344CB8AC3E}">
        <p14:creationId xmlns:p14="http://schemas.microsoft.com/office/powerpoint/2010/main" val="3412091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Clean-up and Demo</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038600" cy="4343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2600"/>
            <a:ext cx="4038600" cy="4343400"/>
          </a:xfrm>
        </p:spPr>
      </p:pic>
    </p:spTree>
    <p:extLst>
      <p:ext uri="{BB962C8B-B14F-4D97-AF65-F5344CB8AC3E}">
        <p14:creationId xmlns:p14="http://schemas.microsoft.com/office/powerpoint/2010/main" val="184947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up and moving stuff</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38600" cy="44958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76400"/>
            <a:ext cx="4038600" cy="4495800"/>
          </a:xfrm>
        </p:spPr>
      </p:pic>
    </p:spTree>
    <p:extLst>
      <p:ext uri="{BB962C8B-B14F-4D97-AF65-F5344CB8AC3E}">
        <p14:creationId xmlns:p14="http://schemas.microsoft.com/office/powerpoint/2010/main" val="249721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Floor Plan #1</a:t>
            </a:r>
            <a:endParaRPr lang="en-US" dirty="0">
              <a:solidFill>
                <a:srgbClr val="00B0F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362201" y="533398"/>
            <a:ext cx="4572000" cy="7162802"/>
          </a:xfrm>
        </p:spPr>
      </p:pic>
    </p:spTree>
    <p:extLst>
      <p:ext uri="{BB962C8B-B14F-4D97-AF65-F5344CB8AC3E}">
        <p14:creationId xmlns:p14="http://schemas.microsoft.com/office/powerpoint/2010/main" val="396152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Floor Plan #2</a:t>
            </a:r>
            <a:endParaRPr lang="en-US" dirty="0">
              <a:solidFill>
                <a:srgbClr val="00B0F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362200" y="-381000"/>
            <a:ext cx="4876799" cy="8382000"/>
          </a:xfrm>
        </p:spPr>
      </p:pic>
    </p:spTree>
    <p:extLst>
      <p:ext uri="{BB962C8B-B14F-4D97-AF65-F5344CB8AC3E}">
        <p14:creationId xmlns:p14="http://schemas.microsoft.com/office/powerpoint/2010/main" val="301185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2400</Words>
  <Application>Microsoft Office PowerPoint</Application>
  <PresentationFormat>On-screen Show (4:3)</PresentationFormat>
  <Paragraphs>271</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Concession Stand Rehab</vt:lpstr>
      <vt:lpstr>Project Description</vt:lpstr>
      <vt:lpstr>Who Will Benefit</vt:lpstr>
      <vt:lpstr>The Planning Details</vt:lpstr>
      <vt:lpstr>Present Condition</vt:lpstr>
      <vt:lpstr>Before Clean-up and Demo</vt:lpstr>
      <vt:lpstr>Cleaning up and moving stuff</vt:lpstr>
      <vt:lpstr>Floor Plan #1</vt:lpstr>
      <vt:lpstr>Floor Plan #2</vt:lpstr>
      <vt:lpstr>Materials</vt:lpstr>
      <vt:lpstr>Supplies</vt:lpstr>
      <vt:lpstr>Tools</vt:lpstr>
      <vt:lpstr>Preliminary Schedule</vt:lpstr>
      <vt:lpstr>Detailed Schedule</vt:lpstr>
      <vt:lpstr>Detailed Schedule cont.</vt:lpstr>
      <vt:lpstr>Detailed Schedule cont.</vt:lpstr>
      <vt:lpstr>DEMOLITION!!!!!!</vt:lpstr>
      <vt:lpstr>Finally all the cabinets are out!!!!</vt:lpstr>
      <vt:lpstr>Picking up new cabinets! THANK YOU KEVIN FAHY KITCHENS!!!!!</vt:lpstr>
      <vt:lpstr>All loaded up!  Time to tie them down!</vt:lpstr>
      <vt:lpstr>Detailed Schedule cont.</vt:lpstr>
      <vt:lpstr>Getting our paint on!</vt:lpstr>
      <vt:lpstr>Progress is being made! All creases are filled in so it is time to roll the walls!</vt:lpstr>
      <vt:lpstr>More paint…….</vt:lpstr>
      <vt:lpstr>An end in sight!!!! Painting was completed by myself, Missy Clarey, Emilee Clarey and Kellie Sloma</vt:lpstr>
      <vt:lpstr>Detailed Schedule cont.</vt:lpstr>
      <vt:lpstr>Detailed Schedule cont.</vt:lpstr>
      <vt:lpstr>The first cabinet is up!!!!</vt:lpstr>
      <vt:lpstr>THE CABINETS ARE IN!!!</vt:lpstr>
      <vt:lpstr>Sawing the new countertop to fit the corner.</vt:lpstr>
      <vt:lpstr>Done as I can be for now</vt:lpstr>
      <vt:lpstr>VOLUNTEERS</vt:lpstr>
      <vt:lpstr>Leadership Skills</vt:lpstr>
      <vt:lpstr>Leadership Skills cont.</vt:lpstr>
      <vt:lpstr>Leadership Characteristics</vt:lpstr>
      <vt:lpstr>Leadership Styles</vt:lpstr>
      <vt:lpstr>My plan for the Spring….</vt:lpstr>
      <vt:lpstr>Concession Stand Finishing Touches</vt:lpstr>
      <vt:lpstr>Bathroom Plans</vt:lpstr>
      <vt:lpstr>Girls bathroom Colors</vt:lpstr>
      <vt:lpstr>Boys Bathrooms</vt:lpstr>
      <vt:lpstr>S.V.Y.A</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Concession Stand Rehab</dc:title>
  <dc:creator>Amanda English</dc:creator>
  <cp:lastModifiedBy>Kelley, MaryJo</cp:lastModifiedBy>
  <cp:revision>23</cp:revision>
  <dcterms:created xsi:type="dcterms:W3CDTF">2014-02-17T23:50:08Z</dcterms:created>
  <dcterms:modified xsi:type="dcterms:W3CDTF">2014-04-28T23:07:39Z</dcterms:modified>
</cp:coreProperties>
</file>