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handoutMasterIdLst>
    <p:handoutMasterId r:id="rId23"/>
  </p:handoutMasterIdLst>
  <p:sldIdLst>
    <p:sldId id="256" r:id="rId5"/>
    <p:sldId id="257" r:id="rId6"/>
    <p:sldId id="259" r:id="rId7"/>
    <p:sldId id="260" r:id="rId8"/>
    <p:sldId id="261" r:id="rId9"/>
    <p:sldId id="263" r:id="rId10"/>
    <p:sldId id="264" r:id="rId11"/>
    <p:sldId id="265" r:id="rId12"/>
    <p:sldId id="266" r:id="rId13"/>
    <p:sldId id="267" r:id="rId14"/>
    <p:sldId id="269" r:id="rId15"/>
    <p:sldId id="270" r:id="rId16"/>
    <p:sldId id="276" r:id="rId17"/>
    <p:sldId id="272" r:id="rId18"/>
    <p:sldId id="277" r:id="rId19"/>
    <p:sldId id="273" r:id="rId20"/>
    <p:sldId id="278" r:id="rId21"/>
  </p:sldIdLst>
  <p:sldSz cx="10058400" cy="77724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B"/>
    <a:srgbClr val="00699A"/>
    <a:srgbClr val="FF3A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6ED7B-5966-4602-9371-32FB66AA6B0E}" v="20" dt="2020-05-27T18:21:40.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89" autoAdjust="0"/>
    <p:restoredTop sz="96224" autoAdjust="0"/>
  </p:normalViewPr>
  <p:slideViewPr>
    <p:cSldViewPr snapToGrid="0" snapToObjects="1">
      <p:cViewPr varScale="1">
        <p:scale>
          <a:sx n="62" d="100"/>
          <a:sy n="62" d="100"/>
        </p:scale>
        <p:origin x="14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67FE49-D641-904D-9B92-21BDB7B40E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C29F5FB-E427-3E4F-9A5C-A3D913A994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CDBAA8-2DBA-2642-A0D6-DA1599C14985}" type="datetimeFigureOut">
              <a:rPr lang="en-US" smtClean="0"/>
              <a:t>6/4/2020</a:t>
            </a:fld>
            <a:endParaRPr lang="en-US"/>
          </a:p>
        </p:txBody>
      </p:sp>
      <p:sp>
        <p:nvSpPr>
          <p:cNvPr id="4" name="Footer Placeholder 3">
            <a:extLst>
              <a:ext uri="{FF2B5EF4-FFF2-40B4-BE49-F238E27FC236}">
                <a16:creationId xmlns:a16="http://schemas.microsoft.com/office/drawing/2014/main" xmlns="" id="{35F9AA80-B46D-3B45-A6E7-7EB1585ED6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754CDD35-9E44-0143-9B82-0108A6F5CC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A40567-B13A-4747-90C1-B4293B21DEFD}" type="slidenum">
              <a:rPr lang="en-US" smtClean="0"/>
              <a:t>‹#›</a:t>
            </a:fld>
            <a:endParaRPr lang="en-US"/>
          </a:p>
        </p:txBody>
      </p:sp>
    </p:spTree>
    <p:extLst>
      <p:ext uri="{BB962C8B-B14F-4D97-AF65-F5344CB8AC3E}">
        <p14:creationId xmlns:p14="http://schemas.microsoft.com/office/powerpoint/2010/main" val="36303691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FF898-3F55-5040-8899-1EE328749A61}" type="datetimeFigureOut">
              <a:rPr lang="en-US" smtClean="0"/>
              <a:t>6/4/2020</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02353-D7A7-7443-850E-F87F075EC26D}" type="slidenum">
              <a:rPr lang="en-US" smtClean="0"/>
              <a:t>‹#›</a:t>
            </a:fld>
            <a:endParaRPr lang="en-US"/>
          </a:p>
        </p:txBody>
      </p:sp>
    </p:spTree>
    <p:extLst>
      <p:ext uri="{BB962C8B-B14F-4D97-AF65-F5344CB8AC3E}">
        <p14:creationId xmlns:p14="http://schemas.microsoft.com/office/powerpoint/2010/main" val="7624278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59294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0107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37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467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002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457B07-3AB5-2E41-A4B6-0A332A0322F6}" type="datetime1">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7DEEE-9F1C-9646-9FAD-05FC8A5FDAF8}" type="slidenum">
              <a:rPr lang="en-US" smtClean="0"/>
              <a:t>‹#›</a:t>
            </a:fld>
            <a:endParaRPr lang="en-US"/>
          </a:p>
        </p:txBody>
      </p:sp>
    </p:spTree>
    <p:extLst>
      <p:ext uri="{BB962C8B-B14F-4D97-AF65-F5344CB8AC3E}">
        <p14:creationId xmlns:p14="http://schemas.microsoft.com/office/powerpoint/2010/main" val="2121829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657CF5-2310-4E4D-9F52-68617B578C85}" type="datetime1">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7DEEE-9F1C-9646-9FAD-05FC8A5FDAF8}" type="slidenum">
              <a:rPr lang="en-US" smtClean="0"/>
              <a:t>‹#›</a:t>
            </a:fld>
            <a:endParaRPr lang="en-US"/>
          </a:p>
        </p:txBody>
      </p:sp>
    </p:spTree>
    <p:extLst>
      <p:ext uri="{BB962C8B-B14F-4D97-AF65-F5344CB8AC3E}">
        <p14:creationId xmlns:p14="http://schemas.microsoft.com/office/powerpoint/2010/main" val="4150057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980DC6-131D-014C-9679-A2E3AA8FE1EA}" type="datetime1">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7DEEE-9F1C-9646-9FAD-05FC8A5FDAF8}" type="slidenum">
              <a:rPr lang="en-US" smtClean="0"/>
              <a:t>‹#›</a:t>
            </a:fld>
            <a:endParaRPr lang="en-US"/>
          </a:p>
        </p:txBody>
      </p:sp>
    </p:spTree>
    <p:extLst>
      <p:ext uri="{BB962C8B-B14F-4D97-AF65-F5344CB8AC3E}">
        <p14:creationId xmlns:p14="http://schemas.microsoft.com/office/powerpoint/2010/main" val="550992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50698A-9102-BE43-AB1E-3B0990D7097C}" type="datetime1">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7DEEE-9F1C-9646-9FAD-05FC8A5FDAF8}" type="slidenum">
              <a:rPr lang="en-US" smtClean="0"/>
              <a:t>‹#›</a:t>
            </a:fld>
            <a:endParaRPr lang="en-US"/>
          </a:p>
        </p:txBody>
      </p:sp>
    </p:spTree>
    <p:extLst>
      <p:ext uri="{BB962C8B-B14F-4D97-AF65-F5344CB8AC3E}">
        <p14:creationId xmlns:p14="http://schemas.microsoft.com/office/powerpoint/2010/main" val="2474704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688CE2-EA39-6B4C-B77E-0B4B0664B37D}" type="datetime1">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7DEEE-9F1C-9646-9FAD-05FC8A5FDAF8}" type="slidenum">
              <a:rPr lang="en-US" smtClean="0"/>
              <a:t>‹#›</a:t>
            </a:fld>
            <a:endParaRPr lang="en-US"/>
          </a:p>
        </p:txBody>
      </p:sp>
    </p:spTree>
    <p:extLst>
      <p:ext uri="{BB962C8B-B14F-4D97-AF65-F5344CB8AC3E}">
        <p14:creationId xmlns:p14="http://schemas.microsoft.com/office/powerpoint/2010/main" val="184595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106847-21E7-EB49-BF5D-D7567E5B9BFF}" type="datetime1">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7DEEE-9F1C-9646-9FAD-05FC8A5FDAF8}" type="slidenum">
              <a:rPr lang="en-US" smtClean="0"/>
              <a:t>‹#›</a:t>
            </a:fld>
            <a:endParaRPr lang="en-US"/>
          </a:p>
        </p:txBody>
      </p:sp>
    </p:spTree>
    <p:extLst>
      <p:ext uri="{BB962C8B-B14F-4D97-AF65-F5344CB8AC3E}">
        <p14:creationId xmlns:p14="http://schemas.microsoft.com/office/powerpoint/2010/main" val="397459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363A93-8648-FC4F-AAC0-784209169FB3}" type="datetime1">
              <a:rPr lang="en-US" smtClean="0"/>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D7DEEE-9F1C-9646-9FAD-05FC8A5FDAF8}" type="slidenum">
              <a:rPr lang="en-US" smtClean="0"/>
              <a:t>‹#›</a:t>
            </a:fld>
            <a:endParaRPr lang="en-US"/>
          </a:p>
        </p:txBody>
      </p:sp>
    </p:spTree>
    <p:extLst>
      <p:ext uri="{BB962C8B-B14F-4D97-AF65-F5344CB8AC3E}">
        <p14:creationId xmlns:p14="http://schemas.microsoft.com/office/powerpoint/2010/main" val="333058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ACD217-ED4E-7248-9AB6-CA39844843AB}" type="datetime1">
              <a:rPr lang="en-US" smtClean="0"/>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D7DEEE-9F1C-9646-9FAD-05FC8A5FDAF8}" type="slidenum">
              <a:rPr lang="en-US" smtClean="0"/>
              <a:t>‹#›</a:t>
            </a:fld>
            <a:endParaRPr lang="en-US"/>
          </a:p>
        </p:txBody>
      </p:sp>
    </p:spTree>
    <p:extLst>
      <p:ext uri="{BB962C8B-B14F-4D97-AF65-F5344CB8AC3E}">
        <p14:creationId xmlns:p14="http://schemas.microsoft.com/office/powerpoint/2010/main" val="339014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4A806-3B12-784A-BD07-FF80A295D713}" type="datetime1">
              <a:rPr lang="en-US" smtClean="0"/>
              <a:t>6/4/2020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D7DEEE-9F1C-9646-9FAD-05FC8A5FDAF8}" type="slidenum">
              <a:rPr lang="en-US" smtClean="0"/>
              <a:t>‹#›</a:t>
            </a:fld>
            <a:endParaRPr lang="en-US"/>
          </a:p>
        </p:txBody>
      </p:sp>
    </p:spTree>
    <p:extLst>
      <p:ext uri="{BB962C8B-B14F-4D97-AF65-F5344CB8AC3E}">
        <p14:creationId xmlns:p14="http://schemas.microsoft.com/office/powerpoint/2010/main" val="106689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A11EB144-F625-F340-9A50-B0B5934F0F77}" type="datetime1">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7DEEE-9F1C-9646-9FAD-05FC8A5FDAF8}" type="slidenum">
              <a:rPr lang="en-US" smtClean="0"/>
              <a:t>‹#›</a:t>
            </a:fld>
            <a:endParaRPr lang="en-US"/>
          </a:p>
        </p:txBody>
      </p:sp>
    </p:spTree>
    <p:extLst>
      <p:ext uri="{BB962C8B-B14F-4D97-AF65-F5344CB8AC3E}">
        <p14:creationId xmlns:p14="http://schemas.microsoft.com/office/powerpoint/2010/main" val="356922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10E2C496-0822-1D45-B33E-236AFB1B095A}" type="datetime1">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7DEEE-9F1C-9646-9FAD-05FC8A5FDAF8}" type="slidenum">
              <a:rPr lang="en-US" smtClean="0"/>
              <a:t>‹#›</a:t>
            </a:fld>
            <a:endParaRPr lang="en-US"/>
          </a:p>
        </p:txBody>
      </p:sp>
    </p:spTree>
    <p:extLst>
      <p:ext uri="{BB962C8B-B14F-4D97-AF65-F5344CB8AC3E}">
        <p14:creationId xmlns:p14="http://schemas.microsoft.com/office/powerpoint/2010/main" val="1588004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D9DEF34F-266A-0344-A8C3-004B8DE5ABC9}" type="datetime1">
              <a:rPr lang="en-US" smtClean="0"/>
              <a:t>6/4/2020</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36D7DEEE-9F1C-9646-9FAD-05FC8A5FDAF8}" type="slidenum">
              <a:rPr lang="en-US" smtClean="0"/>
              <a:t>‹#›</a:t>
            </a:fld>
            <a:endParaRPr lang="en-US"/>
          </a:p>
        </p:txBody>
      </p:sp>
    </p:spTree>
    <p:extLst>
      <p:ext uri="{BB962C8B-B14F-4D97-AF65-F5344CB8AC3E}">
        <p14:creationId xmlns:p14="http://schemas.microsoft.com/office/powerpoint/2010/main" val="3053092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hyperlink" Target="https://www.cdc.gov/coronavirus/2019-ncov/if-you-are-sick/care-for-someone.html" TargetMode="External"/><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34.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hyperlink" Target="mailto:benefits@bned.com" TargetMode="External"/><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9.emf"/><Relationship Id="rId7" Type="http://schemas.openxmlformats.org/officeDocument/2006/relationships/image" Target="../media/image20.emf"/><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9.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emf"/><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30A25A6-D034-BF40-9A45-959283D8F90A}"/>
              </a:ext>
            </a:extLst>
          </p:cNvPr>
          <p:cNvSpPr txBox="1"/>
          <p:nvPr/>
        </p:nvSpPr>
        <p:spPr>
          <a:xfrm>
            <a:off x="410400" y="381600"/>
            <a:ext cx="4190400" cy="4219200"/>
          </a:xfrm>
          <a:prstGeom prst="rect">
            <a:avLst/>
          </a:prstGeom>
          <a:noFill/>
        </p:spPr>
        <p:txBody>
          <a:bodyPr wrap="square" lIns="0" tIns="0" rIns="0" bIns="0" rtlCol="0">
            <a:noAutofit/>
          </a:bodyPr>
          <a:lstStyle/>
          <a:p>
            <a:pPr>
              <a:lnSpc>
                <a:spcPts val="3800"/>
              </a:lnSpc>
            </a:pPr>
            <a:r>
              <a:rPr lang="en-US" sz="3800" b="1" dirty="0">
                <a:solidFill>
                  <a:schemeClr val="bg1"/>
                </a:solidFill>
                <a:latin typeface="Arial Black" panose="020B0604020202020204" pitchFamily="34" charset="0"/>
                <a:cs typeface="Arial Black" panose="020B0604020202020204" pitchFamily="34" charset="0"/>
              </a:rPr>
              <a:t>ROADMAP TO</a:t>
            </a:r>
          </a:p>
          <a:p>
            <a:pPr>
              <a:lnSpc>
                <a:spcPts val="3800"/>
              </a:lnSpc>
            </a:pPr>
            <a:r>
              <a:rPr lang="en-US" sz="3800" b="1" dirty="0">
                <a:solidFill>
                  <a:schemeClr val="bg1"/>
                </a:solidFill>
                <a:latin typeface="Arial Black" panose="020B0604020202020204" pitchFamily="34" charset="0"/>
                <a:cs typeface="Arial Black" panose="020B0604020202020204" pitchFamily="34" charset="0"/>
              </a:rPr>
              <a:t>OPENING</a:t>
            </a:r>
          </a:p>
          <a:p>
            <a:r>
              <a:rPr lang="en-US" sz="1200" b="1" dirty="0">
                <a:solidFill>
                  <a:schemeClr val="bg1"/>
                </a:solidFill>
                <a:latin typeface="Arial" panose="020B0604020202020204" pitchFamily="34" charset="0"/>
                <a:cs typeface="Arial" panose="020B0604020202020204" pitchFamily="34" charset="0"/>
              </a:rPr>
              <a:t>We are here to help you navigate the store re-opening.</a:t>
            </a:r>
          </a:p>
          <a:p>
            <a:r>
              <a:rPr lang="en-US" sz="1200" dirty="0">
                <a:solidFill>
                  <a:schemeClr val="bg1"/>
                </a:solidFill>
                <a:latin typeface="Arial" panose="020B0604020202020204" pitchFamily="34" charset="0"/>
                <a:cs typeface="Arial" panose="020B0604020202020204" pitchFamily="34" charset="0"/>
              </a:rPr>
              <a:t>We’ve put together a comprehensive reentry program to</a:t>
            </a:r>
          </a:p>
          <a:p>
            <a:r>
              <a:rPr lang="en-US" sz="1200" dirty="0">
                <a:solidFill>
                  <a:schemeClr val="bg1"/>
                </a:solidFill>
                <a:latin typeface="Arial" panose="020B0604020202020204" pitchFamily="34" charset="0"/>
                <a:cs typeface="Arial" panose="020B0604020202020204" pitchFamily="34" charset="0"/>
              </a:rPr>
              <a:t>help ensure the safety and wellbeing of staff and customers at all of our campus store locations. This document will provide stores with the guidelines and necessary changes needed to open your doors. A seven-day lead time is needed to successfully take action within our stores to execute reopening with confidence.</a:t>
            </a:r>
          </a:p>
          <a:p>
            <a:pPr>
              <a:lnSpc>
                <a:spcPts val="1500"/>
              </a:lnSpc>
            </a:pPr>
            <a:r>
              <a:rPr lang="en-US" sz="1200" dirty="0">
                <a:solidFill>
                  <a:schemeClr val="bg1"/>
                </a:solidFill>
                <a:latin typeface="Arial" panose="020B0604020202020204" pitchFamily="34" charset="0"/>
                <a:cs typeface="Arial" panose="020B0604020202020204" pitchFamily="34" charset="0"/>
              </a:rPr>
              <a:t> </a:t>
            </a:r>
          </a:p>
          <a:p>
            <a:pPr>
              <a:lnSpc>
                <a:spcPts val="1500"/>
              </a:lnSpc>
            </a:pPr>
            <a:r>
              <a:rPr lang="en-US" sz="1200" dirty="0">
                <a:solidFill>
                  <a:schemeClr val="bg1"/>
                </a:solidFill>
                <a:latin typeface="Arial" panose="020B0604020202020204" pitchFamily="34" charset="0"/>
                <a:cs typeface="Arial" panose="020B0604020202020204" pitchFamily="34" charset="0"/>
              </a:rPr>
              <a:t>While this will prepare us for the summer sessions, </a:t>
            </a:r>
          </a:p>
          <a:p>
            <a:pPr>
              <a:lnSpc>
                <a:spcPts val="1500"/>
              </a:lnSpc>
            </a:pPr>
            <a:r>
              <a:rPr lang="en-US" sz="1200" dirty="0">
                <a:solidFill>
                  <a:schemeClr val="bg1"/>
                </a:solidFill>
                <a:latin typeface="Arial" panose="020B0604020202020204" pitchFamily="34" charset="0"/>
                <a:cs typeface="Arial" panose="020B0604020202020204" pitchFamily="34" charset="0"/>
              </a:rPr>
              <a:t>we will continue to re-evaluate our strategies to provide </a:t>
            </a:r>
          </a:p>
          <a:p>
            <a:pPr>
              <a:lnSpc>
                <a:spcPts val="1500"/>
              </a:lnSpc>
            </a:pPr>
            <a:r>
              <a:rPr lang="en-US" sz="1200" dirty="0">
                <a:solidFill>
                  <a:schemeClr val="bg1"/>
                </a:solidFill>
                <a:latin typeface="Arial" panose="020B0604020202020204" pitchFamily="34" charset="0"/>
                <a:cs typeface="Arial" panose="020B0604020202020204" pitchFamily="34" charset="0"/>
              </a:rPr>
              <a:t>more guidance as we approach the Fall term. All stores </a:t>
            </a:r>
          </a:p>
          <a:p>
            <a:pPr>
              <a:lnSpc>
                <a:spcPts val="1500"/>
              </a:lnSpc>
            </a:pPr>
            <a:r>
              <a:rPr lang="en-US" sz="1200" dirty="0">
                <a:solidFill>
                  <a:schemeClr val="bg1"/>
                </a:solidFill>
                <a:latin typeface="Arial" panose="020B0604020202020204" pitchFamily="34" charset="0"/>
                <a:cs typeface="Arial" panose="020B0604020202020204" pitchFamily="34" charset="0"/>
              </a:rPr>
              <a:t>are instructed to check with local jurisdictions and</a:t>
            </a:r>
          </a:p>
          <a:p>
            <a:pPr>
              <a:lnSpc>
                <a:spcPts val="1500"/>
              </a:lnSpc>
            </a:pPr>
            <a:r>
              <a:rPr lang="en-US" sz="1200" dirty="0">
                <a:solidFill>
                  <a:schemeClr val="bg1"/>
                </a:solidFill>
                <a:latin typeface="Arial" panose="020B0604020202020204" pitchFamily="34" charset="0"/>
                <a:cs typeface="Arial" panose="020B0604020202020204" pitchFamily="34" charset="0"/>
              </a:rPr>
              <a:t>partner with their campuses and Regional Managers to maintain compliance and support specific requests. </a:t>
            </a:r>
          </a:p>
        </p:txBody>
      </p:sp>
    </p:spTree>
    <p:custDataLst>
      <p:tags r:id="rId1"/>
    </p:custDataLst>
    <p:extLst>
      <p:ext uri="{BB962C8B-B14F-4D97-AF65-F5344CB8AC3E}">
        <p14:creationId xmlns:p14="http://schemas.microsoft.com/office/powerpoint/2010/main" val="2679376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xmlns="" id="{ECD66769-1671-4E7A-8DFC-BA3EA1E6B91A}"/>
              </a:ext>
            </a:extLst>
          </p:cNvPr>
          <p:cNvPicPr>
            <a:picLocks noChangeAspect="1"/>
          </p:cNvPicPr>
          <p:nvPr/>
        </p:nvPicPr>
        <p:blipFill>
          <a:blip r:embed="rId4"/>
          <a:stretch>
            <a:fillRect/>
          </a:stretch>
        </p:blipFill>
        <p:spPr>
          <a:xfrm>
            <a:off x="415127" y="1212848"/>
            <a:ext cx="6638370" cy="3505200"/>
          </a:xfrm>
          <a:prstGeom prst="rect">
            <a:avLst/>
          </a:prstGeom>
        </p:spPr>
      </p:pic>
      <p:sp>
        <p:nvSpPr>
          <p:cNvPr id="4" name="TextBox 3">
            <a:extLst>
              <a:ext uri="{FF2B5EF4-FFF2-40B4-BE49-F238E27FC236}">
                <a16:creationId xmlns:a16="http://schemas.microsoft.com/office/drawing/2014/main" xmlns="" id="{630A25A6-D034-BF40-9A45-959283D8F90A}"/>
              </a:ext>
            </a:extLst>
          </p:cNvPr>
          <p:cNvSpPr txBox="1"/>
          <p:nvPr/>
        </p:nvSpPr>
        <p:spPr>
          <a:xfrm>
            <a:off x="410399" y="381601"/>
            <a:ext cx="5152811" cy="718538"/>
          </a:xfrm>
          <a:prstGeom prst="rect">
            <a:avLst/>
          </a:prstGeom>
          <a:noFill/>
        </p:spPr>
        <p:txBody>
          <a:bodyPr wrap="square" lIns="0" tIns="0" rIns="0" bIns="0" rtlCol="0">
            <a:noAutofit/>
          </a:bodyPr>
          <a:lstStyle/>
          <a:p>
            <a:pPr>
              <a:lnSpc>
                <a:spcPts val="2600"/>
              </a:lnSpc>
              <a:tabLst>
                <a:tab pos="166688" algn="l"/>
                <a:tab pos="284163" algn="l"/>
              </a:tabLst>
            </a:pPr>
            <a:r>
              <a:rPr lang="en-US" sz="3000" b="1">
                <a:solidFill>
                  <a:schemeClr val="bg1"/>
                </a:solidFill>
                <a:latin typeface="Arial Black" panose="020B0604020202020204" pitchFamily="34" charset="0"/>
                <a:cs typeface="Arial Black" panose="020B0604020202020204" pitchFamily="34" charset="0"/>
              </a:rPr>
              <a:t>Reopening Strategy</a:t>
            </a:r>
          </a:p>
          <a:p>
            <a:pPr>
              <a:lnSpc>
                <a:spcPts val="2600"/>
              </a:lnSpc>
              <a:tabLst>
                <a:tab pos="166688" algn="l"/>
                <a:tab pos="284163" algn="l"/>
              </a:tabLst>
            </a:pPr>
            <a:r>
              <a:rPr lang="en-US" sz="2000" b="1">
                <a:solidFill>
                  <a:schemeClr val="bg1"/>
                </a:solidFill>
                <a:latin typeface="Arial Black" panose="020B0604020202020204" pitchFamily="34" charset="0"/>
                <a:cs typeface="Arial Black" panose="020B0604020202020204" pitchFamily="34" charset="0"/>
              </a:rPr>
              <a:t>Digital Messaging</a:t>
            </a:r>
            <a:endParaRPr lang="en-US" sz="2000" b="1" dirty="0">
              <a:solidFill>
                <a:schemeClr val="bg1"/>
              </a:solidFill>
              <a:latin typeface="Arial Black" panose="020B0604020202020204" pitchFamily="34" charset="0"/>
              <a:cs typeface="Arial Black" panose="020B0604020202020204" pitchFamily="34" charset="0"/>
            </a:endParaRPr>
          </a:p>
        </p:txBody>
      </p:sp>
      <p:sp>
        <p:nvSpPr>
          <p:cNvPr id="5" name="TextBox 4">
            <a:extLst>
              <a:ext uri="{FF2B5EF4-FFF2-40B4-BE49-F238E27FC236}">
                <a16:creationId xmlns:a16="http://schemas.microsoft.com/office/drawing/2014/main" xmlns="" id="{17E057D6-3AE9-AB4F-91AB-FC4AC8DF3485}"/>
              </a:ext>
            </a:extLst>
          </p:cNvPr>
          <p:cNvSpPr txBox="1"/>
          <p:nvPr/>
        </p:nvSpPr>
        <p:spPr>
          <a:xfrm>
            <a:off x="8143200" y="7430400"/>
            <a:ext cx="1764000" cy="215444"/>
          </a:xfrm>
          <a:prstGeom prst="rect">
            <a:avLst/>
          </a:prstGeom>
          <a:noFill/>
        </p:spPr>
        <p:txBody>
          <a:bodyPr wrap="square" rtlCol="0">
            <a:spAutoFit/>
          </a:bodyPr>
          <a:lstStyle/>
          <a:p>
            <a:pPr algn="r"/>
            <a:r>
              <a:rPr lang="en-US" sz="770" b="1">
                <a:solidFill>
                  <a:schemeClr val="bg1"/>
                </a:solidFill>
                <a:latin typeface="Arial Black" panose="020B0604020202020204" pitchFamily="34" charset="0"/>
                <a:cs typeface="Arial Black" panose="020B0604020202020204" pitchFamily="34" charset="0"/>
              </a:rPr>
              <a:t>REENTRY STRATEGY | 12</a:t>
            </a:r>
            <a:endParaRPr lang="en-US" sz="770" b="1" dirty="0">
              <a:solidFill>
                <a:schemeClr val="bg1"/>
              </a:solidFill>
              <a:latin typeface="Arial Black" panose="020B0604020202020204" pitchFamily="34" charset="0"/>
              <a:cs typeface="Arial Black" panose="020B0604020202020204" pitchFamily="34" charset="0"/>
            </a:endParaRPr>
          </a:p>
        </p:txBody>
      </p:sp>
      <p:pic>
        <p:nvPicPr>
          <p:cNvPr id="8" name="Picture 7">
            <a:extLst>
              <a:ext uri="{FF2B5EF4-FFF2-40B4-BE49-F238E27FC236}">
                <a16:creationId xmlns:a16="http://schemas.microsoft.com/office/drawing/2014/main" xmlns="" id="{75216AD8-CD26-D44B-90C0-16EA3F98C2A9}"/>
              </a:ext>
            </a:extLst>
          </p:cNvPr>
          <p:cNvPicPr>
            <a:picLocks noChangeAspect="1"/>
          </p:cNvPicPr>
          <p:nvPr/>
        </p:nvPicPr>
        <p:blipFill>
          <a:blip r:embed="rId5"/>
          <a:stretch>
            <a:fillRect/>
          </a:stretch>
        </p:blipFill>
        <p:spPr>
          <a:xfrm>
            <a:off x="6846500" y="1442117"/>
            <a:ext cx="3060700" cy="4521200"/>
          </a:xfrm>
          <a:prstGeom prst="rect">
            <a:avLst/>
          </a:prstGeom>
        </p:spPr>
      </p:pic>
      <p:pic>
        <p:nvPicPr>
          <p:cNvPr id="9" name="Picture 8">
            <a:extLst>
              <a:ext uri="{FF2B5EF4-FFF2-40B4-BE49-F238E27FC236}">
                <a16:creationId xmlns:a16="http://schemas.microsoft.com/office/drawing/2014/main" xmlns="" id="{6820251E-DEF5-4020-96DC-40EEE8521560}"/>
              </a:ext>
            </a:extLst>
          </p:cNvPr>
          <p:cNvPicPr>
            <a:picLocks noChangeAspect="1"/>
          </p:cNvPicPr>
          <p:nvPr/>
        </p:nvPicPr>
        <p:blipFill>
          <a:blip r:embed="rId6"/>
          <a:stretch>
            <a:fillRect/>
          </a:stretch>
        </p:blipFill>
        <p:spPr>
          <a:xfrm rot="584227">
            <a:off x="7454543" y="3497652"/>
            <a:ext cx="1600946" cy="1863089"/>
          </a:xfrm>
          <a:prstGeom prst="rect">
            <a:avLst/>
          </a:prstGeom>
        </p:spPr>
      </p:pic>
      <p:pic>
        <p:nvPicPr>
          <p:cNvPr id="13" name="Picture 12">
            <a:extLst>
              <a:ext uri="{FF2B5EF4-FFF2-40B4-BE49-F238E27FC236}">
                <a16:creationId xmlns:a16="http://schemas.microsoft.com/office/drawing/2014/main" xmlns="" id="{B1569C1C-02DA-4AE2-A135-A2D5D2A2F0EB}"/>
              </a:ext>
            </a:extLst>
          </p:cNvPr>
          <p:cNvPicPr>
            <a:picLocks noChangeAspect="1"/>
          </p:cNvPicPr>
          <p:nvPr/>
        </p:nvPicPr>
        <p:blipFill>
          <a:blip r:embed="rId7"/>
          <a:stretch>
            <a:fillRect/>
          </a:stretch>
        </p:blipFill>
        <p:spPr>
          <a:xfrm>
            <a:off x="1741621" y="4321734"/>
            <a:ext cx="5983314" cy="3366974"/>
          </a:xfrm>
          <a:prstGeom prst="rect">
            <a:avLst/>
          </a:prstGeom>
        </p:spPr>
      </p:pic>
    </p:spTree>
    <p:custDataLst>
      <p:tags r:id="rId1"/>
    </p:custDataLst>
    <p:extLst>
      <p:ext uri="{BB962C8B-B14F-4D97-AF65-F5344CB8AC3E}">
        <p14:creationId xmlns:p14="http://schemas.microsoft.com/office/powerpoint/2010/main" val="2320690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7E057D6-3AE9-AB4F-91AB-FC4AC8DF3485}"/>
              </a:ext>
            </a:extLst>
          </p:cNvPr>
          <p:cNvSpPr txBox="1"/>
          <p:nvPr/>
        </p:nvSpPr>
        <p:spPr>
          <a:xfrm>
            <a:off x="8143200" y="7430400"/>
            <a:ext cx="1764000" cy="215444"/>
          </a:xfrm>
          <a:prstGeom prst="rect">
            <a:avLst/>
          </a:prstGeom>
          <a:noFill/>
        </p:spPr>
        <p:txBody>
          <a:bodyPr wrap="square" rtlCol="0">
            <a:spAutoFit/>
          </a:bodyPr>
          <a:lstStyle/>
          <a:p>
            <a:pPr algn="r"/>
            <a:r>
              <a:rPr lang="en-US" sz="770" b="1" dirty="0">
                <a:solidFill>
                  <a:schemeClr val="bg1"/>
                </a:solidFill>
                <a:latin typeface="Arial Black" panose="020B0604020202020204" pitchFamily="34" charset="0"/>
                <a:cs typeface="Arial Black" panose="020B0604020202020204" pitchFamily="34" charset="0"/>
              </a:rPr>
              <a:t>REENTRY STRATEGY | 14</a:t>
            </a:r>
          </a:p>
        </p:txBody>
      </p:sp>
      <p:sp>
        <p:nvSpPr>
          <p:cNvPr id="10" name="TextBox 9">
            <a:extLst>
              <a:ext uri="{FF2B5EF4-FFF2-40B4-BE49-F238E27FC236}">
                <a16:creationId xmlns:a16="http://schemas.microsoft.com/office/drawing/2014/main" xmlns="" id="{1D53C229-9A75-3B47-9685-E7F0AEB902E2}"/>
              </a:ext>
            </a:extLst>
          </p:cNvPr>
          <p:cNvSpPr txBox="1"/>
          <p:nvPr/>
        </p:nvSpPr>
        <p:spPr>
          <a:xfrm>
            <a:off x="410401" y="381600"/>
            <a:ext cx="4033012" cy="7048800"/>
          </a:xfrm>
          <a:prstGeom prst="rect">
            <a:avLst/>
          </a:prstGeom>
          <a:noFill/>
        </p:spPr>
        <p:txBody>
          <a:bodyPr wrap="square" lIns="0" tIns="0" rIns="0" bIns="0" rtlCol="0">
            <a:noAutofit/>
          </a:bodyPr>
          <a:lstStyle/>
          <a:p>
            <a:pPr>
              <a:lnSpc>
                <a:spcPts val="3800"/>
              </a:lnSpc>
              <a:tabLst>
                <a:tab pos="166688" algn="l"/>
                <a:tab pos="284163" algn="l"/>
                <a:tab pos="398463" algn="l"/>
                <a:tab pos="512763" algn="l"/>
              </a:tabLst>
            </a:pPr>
            <a:r>
              <a:rPr lang="en-US" sz="3000" b="1" dirty="0">
                <a:solidFill>
                  <a:schemeClr val="bg1"/>
                </a:solidFill>
                <a:latin typeface="Arial Black" panose="020B0604020202020204" pitchFamily="34" charset="0"/>
                <a:cs typeface="Arial Black" panose="020B0604020202020204" pitchFamily="34" charset="0"/>
              </a:rPr>
              <a:t>PPE Guidelines</a:t>
            </a:r>
          </a:p>
          <a:p>
            <a:pPr>
              <a:lnSpc>
                <a:spcPts val="1200"/>
              </a:lnSpc>
              <a:tabLst>
                <a:tab pos="166688" algn="l"/>
                <a:tab pos="284163" algn="l"/>
                <a:tab pos="398463" algn="l"/>
                <a:tab pos="512763" algn="l"/>
              </a:tabLst>
            </a:pPr>
            <a:endParaRPr lang="en-US" sz="1200" b="1" dirty="0">
              <a:solidFill>
                <a:schemeClr val="bg1"/>
              </a:solidFill>
              <a:latin typeface="Arial Black" panose="020B0604020202020204" pitchFamily="34" charset="0"/>
              <a:cs typeface="Arial Black" panose="020B0604020202020204" pitchFamily="34" charset="0"/>
            </a:endParaRPr>
          </a:p>
          <a:p>
            <a:pPr>
              <a:lnSpc>
                <a:spcPts val="1300"/>
              </a:lnSpc>
              <a:tabLst>
                <a:tab pos="166688" algn="l"/>
                <a:tab pos="284163" algn="l"/>
                <a:tab pos="398463" algn="l"/>
                <a:tab pos="512763" algn="l"/>
              </a:tabLst>
            </a:pPr>
            <a:r>
              <a:rPr lang="en-US" sz="1500" b="1" dirty="0">
                <a:solidFill>
                  <a:schemeClr val="bg1"/>
                </a:solidFill>
                <a:latin typeface="Arial Black" panose="020B0604020202020204" pitchFamily="34" charset="0"/>
                <a:cs typeface="Arial Black" panose="020B0604020202020204" pitchFamily="34" charset="0"/>
              </a:rPr>
              <a:t>Disposable Masks</a:t>
            </a:r>
          </a:p>
          <a:p>
            <a:pPr>
              <a:lnSpc>
                <a:spcPts val="900"/>
              </a:lnSpc>
              <a:tabLst>
                <a:tab pos="166688" algn="l"/>
                <a:tab pos="284163" algn="l"/>
                <a:tab pos="398463" algn="l"/>
                <a:tab pos="512763" algn="l"/>
              </a:tabLst>
            </a:pPr>
            <a:endParaRPr lang="en-US" sz="1150" dirty="0">
              <a:solidFill>
                <a:schemeClr val="bg1"/>
              </a:solidFill>
              <a:latin typeface="Arial" panose="020B0604020202020204" pitchFamily="34" charset="0"/>
              <a:cs typeface="Arial" panose="020B0604020202020204" pitchFamily="34" charset="0"/>
            </a:endParaRPr>
          </a:p>
          <a:p>
            <a:pPr>
              <a:lnSpc>
                <a:spcPts val="9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 	Recommend a disposable mask per day per</a:t>
            </a:r>
          </a:p>
          <a:p>
            <a:pPr>
              <a:lnSpc>
                <a:spcPts val="12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employee unless it becomes soiled or its</a:t>
            </a:r>
          </a:p>
          <a:p>
            <a:pPr>
              <a:lnSpc>
                <a:spcPts val="12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properties have become compromised</a:t>
            </a:r>
          </a:p>
          <a:p>
            <a:pPr>
              <a:lnSpc>
                <a:spcPts val="500"/>
              </a:lnSpc>
              <a:tabLst>
                <a:tab pos="166688" algn="l"/>
                <a:tab pos="284163" algn="l"/>
                <a:tab pos="398463" algn="l"/>
                <a:tab pos="512763" algn="l"/>
              </a:tabLst>
            </a:pPr>
            <a:endParaRPr lang="en-US" sz="1100" b="1" dirty="0">
              <a:latin typeface="Arial Black" panose="020B0604020202020204" pitchFamily="34" charset="0"/>
              <a:cs typeface="Arial Black" panose="020B0604020202020204" pitchFamily="34" charset="0"/>
            </a:endParaRPr>
          </a:p>
          <a:p>
            <a:pPr>
              <a:lnSpc>
                <a:spcPts val="12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	Employees can wear their own and are</a:t>
            </a:r>
          </a:p>
          <a:p>
            <a:pPr>
              <a:lnSpc>
                <a:spcPts val="12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encouraged to do so. Offensive masks should</a:t>
            </a:r>
          </a:p>
          <a:p>
            <a:pPr>
              <a:lnSpc>
                <a:spcPts val="12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not be used</a:t>
            </a:r>
          </a:p>
          <a:p>
            <a:pPr>
              <a:lnSpc>
                <a:spcPts val="500"/>
              </a:lnSpc>
              <a:tabLst>
                <a:tab pos="166688" algn="l"/>
                <a:tab pos="284163" algn="l"/>
                <a:tab pos="398463" algn="l"/>
                <a:tab pos="512763" algn="l"/>
              </a:tabLst>
            </a:pPr>
            <a:endParaRPr lang="en-US" sz="1100" b="1" dirty="0">
              <a:latin typeface="Arial Black" panose="020B0604020202020204" pitchFamily="34" charset="0"/>
              <a:cs typeface="Arial Black" panose="020B0604020202020204" pitchFamily="34" charset="0"/>
            </a:endParaRPr>
          </a:p>
          <a:p>
            <a:pPr>
              <a:lnSpc>
                <a:spcPts val="1200"/>
              </a:lnSpc>
              <a:tabLst>
                <a:tab pos="166688" algn="l"/>
                <a:tab pos="284163" algn="l"/>
                <a:tab pos="398463" algn="l"/>
                <a:tab pos="512763" algn="l"/>
              </a:tabLst>
            </a:pPr>
            <a:endParaRPr lang="en-US" sz="1100" b="1" dirty="0">
              <a:solidFill>
                <a:schemeClr val="bg1"/>
              </a:solidFill>
              <a:latin typeface="Arial" panose="020B0604020202020204" pitchFamily="34" charset="0"/>
              <a:cs typeface="Arial" panose="020B0604020202020204" pitchFamily="34" charset="0"/>
            </a:endParaRPr>
          </a:p>
          <a:p>
            <a:pPr>
              <a:lnSpc>
                <a:spcPts val="1200"/>
              </a:lnSpc>
              <a:tabLst>
                <a:tab pos="166688" algn="l"/>
                <a:tab pos="284163" algn="l"/>
                <a:tab pos="398463" algn="l"/>
                <a:tab pos="512763" algn="l"/>
              </a:tabLst>
            </a:pPr>
            <a:r>
              <a:rPr lang="en-US" sz="1500" b="1" dirty="0">
                <a:solidFill>
                  <a:schemeClr val="bg1"/>
                </a:solidFill>
                <a:latin typeface="Arial Black" panose="020B0604020202020204" pitchFamily="34" charset="0"/>
                <a:cs typeface="Arial Black" panose="020B0604020202020204" pitchFamily="34" charset="0"/>
              </a:rPr>
              <a:t>Cloth Masks</a:t>
            </a:r>
          </a:p>
          <a:p>
            <a:pPr>
              <a:lnSpc>
                <a:spcPts val="900"/>
              </a:lnSpc>
              <a:tabLst>
                <a:tab pos="166688" algn="l"/>
                <a:tab pos="284163" algn="l"/>
                <a:tab pos="398463" algn="l"/>
                <a:tab pos="512763" algn="l"/>
              </a:tabLst>
            </a:pPr>
            <a:endParaRPr lang="en-US" sz="1400" dirty="0">
              <a:solidFill>
                <a:schemeClr val="bg1"/>
              </a:solidFill>
              <a:latin typeface="Arial" panose="020B0604020202020204" pitchFamily="34" charset="0"/>
              <a:cs typeface="Arial" panose="020B0604020202020204" pitchFamily="34" charset="0"/>
            </a:endParaRPr>
          </a:p>
          <a:p>
            <a:pPr marL="287338" indent="-112713">
              <a:buFont typeface="Arial" panose="020B0604020202020204" pitchFamily="34" charset="0"/>
              <a:buChar char="•"/>
              <a:tabLst>
                <a:tab pos="287338" algn="l"/>
                <a:tab pos="398463" algn="l"/>
                <a:tab pos="512763" algn="l"/>
              </a:tabLst>
            </a:pPr>
            <a:r>
              <a:rPr lang="en-US" sz="1100" dirty="0">
                <a:latin typeface="Arial" panose="020B0604020202020204" pitchFamily="34" charset="0"/>
                <a:cs typeface="Arial" panose="020B0604020202020204" pitchFamily="34" charset="0"/>
              </a:rPr>
              <a:t>We’re going to provide 2 cloth masks per person. Each  employee will be responsible for cleaning their mask and bringing one of the masks to work for their shift.</a:t>
            </a:r>
          </a:p>
          <a:p>
            <a:pPr marL="174625">
              <a:tabLst>
                <a:tab pos="287338" algn="l"/>
                <a:tab pos="398463" algn="l"/>
                <a:tab pos="512763" algn="l"/>
              </a:tabLst>
            </a:pPr>
            <a:endParaRPr lang="en-US" sz="500" b="1" dirty="0">
              <a:latin typeface="Arial" panose="020B0604020202020204" pitchFamily="34" charset="0"/>
              <a:cs typeface="Arial" panose="020B0604020202020204" pitchFamily="34" charset="0"/>
            </a:endParaRPr>
          </a:p>
          <a:p>
            <a:pPr>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	Employees can wear their own and are</a:t>
            </a:r>
          </a:p>
          <a:p>
            <a:pPr>
              <a:lnSpc>
                <a:spcPts val="12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encouraged to do so. Offensive masks should</a:t>
            </a:r>
          </a:p>
          <a:p>
            <a:pPr>
              <a:lnSpc>
                <a:spcPts val="12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not be used</a:t>
            </a:r>
          </a:p>
          <a:p>
            <a:pPr>
              <a:lnSpc>
                <a:spcPts val="1200"/>
              </a:lnSpc>
              <a:tabLst>
                <a:tab pos="166688" algn="l"/>
                <a:tab pos="284163" algn="l"/>
                <a:tab pos="398463" algn="l"/>
                <a:tab pos="512763" algn="l"/>
              </a:tabLst>
            </a:pPr>
            <a:endParaRPr lang="en-US" sz="1100" dirty="0">
              <a:latin typeface="Arial" panose="020B0604020202020204" pitchFamily="34" charset="0"/>
              <a:cs typeface="Arial" panose="020B0604020202020204" pitchFamily="34" charset="0"/>
            </a:endParaRPr>
          </a:p>
          <a:p>
            <a:pPr>
              <a:lnSpc>
                <a:spcPts val="1200"/>
              </a:lnSpc>
              <a:tabLst>
                <a:tab pos="166688" algn="l"/>
                <a:tab pos="284163" algn="l"/>
                <a:tab pos="398463" algn="l"/>
                <a:tab pos="512763" algn="l"/>
              </a:tabLst>
            </a:pPr>
            <a:r>
              <a:rPr lang="en-US" sz="1400" b="1" dirty="0">
                <a:solidFill>
                  <a:schemeClr val="bg1"/>
                </a:solidFill>
                <a:latin typeface="Arial Black" panose="020B0604020202020204" pitchFamily="34" charset="0"/>
                <a:cs typeface="Arial Black" panose="020B0604020202020204" pitchFamily="34" charset="0"/>
              </a:rPr>
              <a:t>Gloves</a:t>
            </a:r>
          </a:p>
          <a:p>
            <a:pPr>
              <a:lnSpc>
                <a:spcPts val="900"/>
              </a:lnSpc>
              <a:tabLst>
                <a:tab pos="166688" algn="l"/>
                <a:tab pos="284163" algn="l"/>
                <a:tab pos="398463" algn="l"/>
                <a:tab pos="512763" algn="l"/>
              </a:tabLst>
            </a:pPr>
            <a:endParaRPr lang="en-US" sz="1100" dirty="0">
              <a:solidFill>
                <a:schemeClr val="bg1"/>
              </a:solidFill>
              <a:latin typeface="Arial" panose="020B0604020202020204" pitchFamily="34" charset="0"/>
              <a:cs typeface="Arial" panose="020B0604020202020204" pitchFamily="34" charset="0"/>
            </a:endParaRPr>
          </a:p>
          <a:p>
            <a:pPr>
              <a:lnSpc>
                <a:spcPts val="9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	Supplies will be available if an employee chooses</a:t>
            </a:r>
          </a:p>
          <a:p>
            <a:pPr>
              <a:lnSpc>
                <a:spcPts val="12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to wear gloves, however, it is not mandatory</a:t>
            </a:r>
          </a:p>
          <a:p>
            <a:pPr>
              <a:lnSpc>
                <a:spcPts val="500"/>
              </a:lnSpc>
              <a:tabLst>
                <a:tab pos="166688" algn="l"/>
                <a:tab pos="284163" algn="l"/>
                <a:tab pos="398463" algn="l"/>
                <a:tab pos="512763" algn="l"/>
              </a:tabLst>
            </a:pPr>
            <a:endParaRPr lang="en-US" sz="1100" b="1" dirty="0">
              <a:latin typeface="Arial Black" panose="020B0604020202020204" pitchFamily="34" charset="0"/>
              <a:cs typeface="Arial Black" panose="020B0604020202020204" pitchFamily="34" charset="0"/>
            </a:endParaRPr>
          </a:p>
          <a:p>
            <a:pPr>
              <a:lnSpc>
                <a:spcPts val="12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 	All booksellers should still be following regular</a:t>
            </a:r>
          </a:p>
          <a:p>
            <a:pPr>
              <a:lnSpc>
                <a:spcPts val="500"/>
              </a:lnSpc>
              <a:tabLst>
                <a:tab pos="166688" algn="l"/>
                <a:tab pos="284163" algn="l"/>
                <a:tab pos="398463" algn="l"/>
                <a:tab pos="512763" algn="l"/>
              </a:tabLst>
            </a:pPr>
            <a:endParaRPr lang="en-US" sz="1100" b="1" dirty="0">
              <a:latin typeface="Arial Black" panose="020B0604020202020204" pitchFamily="34" charset="0"/>
              <a:cs typeface="Arial Black" panose="020B0604020202020204" pitchFamily="34" charset="0"/>
            </a:endParaRPr>
          </a:p>
          <a:p>
            <a:pPr>
              <a:lnSpc>
                <a:spcPts val="8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cleanliness guidelines throughout the day</a:t>
            </a:r>
          </a:p>
          <a:p>
            <a:pPr>
              <a:lnSpc>
                <a:spcPts val="16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regardless of the task</a:t>
            </a:r>
          </a:p>
          <a:p>
            <a:pPr>
              <a:lnSpc>
                <a:spcPts val="500"/>
              </a:lnSpc>
              <a:tabLst>
                <a:tab pos="166688" algn="l"/>
                <a:tab pos="284163" algn="l"/>
                <a:tab pos="398463" algn="l"/>
                <a:tab pos="512763" algn="l"/>
              </a:tabLst>
            </a:pPr>
            <a:endParaRPr lang="en-US" sz="1100" b="1" dirty="0">
              <a:latin typeface="Arial Black" panose="020B0604020202020204" pitchFamily="34" charset="0"/>
              <a:cs typeface="Arial Black" panose="020B0604020202020204" pitchFamily="34" charset="0"/>
            </a:endParaRPr>
          </a:p>
          <a:p>
            <a:pPr>
              <a:lnSpc>
                <a:spcPts val="500"/>
              </a:lnSpc>
              <a:tabLst>
                <a:tab pos="166688" algn="l"/>
                <a:tab pos="284163" algn="l"/>
                <a:tab pos="398463" algn="l"/>
                <a:tab pos="512763" algn="l"/>
              </a:tabLst>
            </a:pPr>
            <a:endParaRPr lang="en-US" sz="1100" b="1" dirty="0">
              <a:latin typeface="Arial Black" panose="020B0604020202020204" pitchFamily="34" charset="0"/>
              <a:cs typeface="Arial Black" panose="020B0604020202020204" pitchFamily="34" charset="0"/>
            </a:endParaRPr>
          </a:p>
          <a:p>
            <a:pPr>
              <a:lnSpc>
                <a:spcPts val="8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 	Change gloves often, especially if you</a:t>
            </a:r>
          </a:p>
          <a:p>
            <a:pPr>
              <a:lnSpc>
                <a:spcPts val="13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sneeze or cough on gloves</a:t>
            </a:r>
          </a:p>
          <a:p>
            <a:pPr>
              <a:lnSpc>
                <a:spcPts val="700"/>
              </a:lnSpc>
              <a:tabLst>
                <a:tab pos="166688" algn="l"/>
                <a:tab pos="284163" algn="l"/>
                <a:tab pos="398463" algn="l"/>
                <a:tab pos="512763" algn="l"/>
              </a:tabLst>
            </a:pPr>
            <a:endParaRPr lang="en-US" sz="1100" b="1" dirty="0">
              <a:latin typeface="Arial Black" panose="020B0604020202020204" pitchFamily="34" charset="0"/>
              <a:cs typeface="Arial Black" panose="020B0604020202020204" pitchFamily="34" charset="0"/>
            </a:endParaRPr>
          </a:p>
          <a:p>
            <a:pPr>
              <a:lnSpc>
                <a:spcPts val="8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 	Do not reuse gloves. Discard all gloves</a:t>
            </a:r>
          </a:p>
          <a:p>
            <a:pPr>
              <a:lnSpc>
                <a:spcPts val="12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once they have been removed</a:t>
            </a:r>
          </a:p>
          <a:p>
            <a:pPr>
              <a:lnSpc>
                <a:spcPts val="700"/>
              </a:lnSpc>
              <a:tabLst>
                <a:tab pos="166688" algn="l"/>
                <a:tab pos="284163" algn="l"/>
                <a:tab pos="398463" algn="l"/>
                <a:tab pos="512763" algn="l"/>
              </a:tabLst>
            </a:pPr>
            <a:endParaRPr lang="en-US" sz="1100" b="1" dirty="0">
              <a:latin typeface="Arial Black" panose="020B0604020202020204" pitchFamily="34" charset="0"/>
              <a:cs typeface="Arial Black" panose="020B0604020202020204" pitchFamily="34" charset="0"/>
            </a:endParaRPr>
          </a:p>
          <a:p>
            <a:pPr>
              <a:lnSpc>
                <a:spcPts val="8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 	Wash hands before putting gloves on</a:t>
            </a:r>
          </a:p>
          <a:p>
            <a:pPr>
              <a:lnSpc>
                <a:spcPts val="12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and after removing gloves</a:t>
            </a:r>
          </a:p>
          <a:p>
            <a:pPr>
              <a:lnSpc>
                <a:spcPts val="800"/>
              </a:lnSpc>
              <a:tabLst>
                <a:tab pos="166688" algn="l"/>
                <a:tab pos="284163" algn="l"/>
                <a:tab pos="398463" algn="l"/>
                <a:tab pos="512763" algn="l"/>
              </a:tabLst>
            </a:pPr>
            <a:endParaRPr lang="en-US" sz="1100" b="1" dirty="0">
              <a:latin typeface="Arial Black" panose="020B0604020202020204" pitchFamily="34" charset="0"/>
              <a:cs typeface="Arial Black" panose="020B0604020202020204" pitchFamily="34" charset="0"/>
            </a:endParaRPr>
          </a:p>
          <a:p>
            <a:pPr>
              <a:lnSpc>
                <a:spcPts val="8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	Remove gloves after touching your face</a:t>
            </a:r>
          </a:p>
          <a:p>
            <a:pPr>
              <a:lnSpc>
                <a:spcPts val="700"/>
              </a:lnSpc>
              <a:tabLst>
                <a:tab pos="166688" algn="l"/>
                <a:tab pos="284163" algn="l"/>
                <a:tab pos="398463" algn="l"/>
                <a:tab pos="512763" algn="l"/>
              </a:tabLst>
            </a:pPr>
            <a:endParaRPr lang="en-US" sz="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EE810DFF-F5F9-C844-BAD0-DEAFA52C5C6E}"/>
              </a:ext>
            </a:extLst>
          </p:cNvPr>
          <p:cNvSpPr txBox="1"/>
          <p:nvPr/>
        </p:nvSpPr>
        <p:spPr>
          <a:xfrm>
            <a:off x="4653791" y="381600"/>
            <a:ext cx="4033012" cy="2368744"/>
          </a:xfrm>
          <a:prstGeom prst="rect">
            <a:avLst/>
          </a:prstGeom>
          <a:noFill/>
        </p:spPr>
        <p:txBody>
          <a:bodyPr wrap="square" lIns="0" tIns="0" rIns="0" bIns="0" rtlCol="0">
            <a:noAutofit/>
          </a:bodyPr>
          <a:lstStyle/>
          <a:p>
            <a:pPr>
              <a:lnSpc>
                <a:spcPts val="3800"/>
              </a:lnSpc>
              <a:tabLst>
                <a:tab pos="166688" algn="l"/>
                <a:tab pos="284163" algn="l"/>
                <a:tab pos="398463" algn="l"/>
                <a:tab pos="512763" algn="l"/>
              </a:tabLst>
            </a:pPr>
            <a:endParaRPr lang="en-US" sz="3000" b="1" dirty="0">
              <a:solidFill>
                <a:schemeClr val="bg1"/>
              </a:solidFill>
              <a:latin typeface="Arial Black" panose="020B0604020202020204" pitchFamily="34" charset="0"/>
              <a:cs typeface="Arial Black" panose="020B0604020202020204" pitchFamily="34" charset="0"/>
            </a:endParaRPr>
          </a:p>
          <a:p>
            <a:pPr>
              <a:lnSpc>
                <a:spcPts val="1200"/>
              </a:lnSpc>
              <a:tabLst>
                <a:tab pos="166688" algn="l"/>
                <a:tab pos="284163" algn="l"/>
                <a:tab pos="398463" algn="l"/>
                <a:tab pos="512763" algn="l"/>
              </a:tabLst>
            </a:pPr>
            <a:endParaRPr lang="en-US" sz="1200" b="1" dirty="0">
              <a:solidFill>
                <a:schemeClr val="bg1"/>
              </a:solidFill>
              <a:latin typeface="Arial Black" panose="020B0604020202020204" pitchFamily="34" charset="0"/>
              <a:cs typeface="Arial Black" panose="020B0604020202020204" pitchFamily="34" charset="0"/>
            </a:endParaRPr>
          </a:p>
          <a:p>
            <a:pPr>
              <a:lnSpc>
                <a:spcPts val="1300"/>
              </a:lnSpc>
              <a:tabLst>
                <a:tab pos="166688" algn="l"/>
                <a:tab pos="284163" algn="l"/>
                <a:tab pos="398463" algn="l"/>
                <a:tab pos="512763" algn="l"/>
              </a:tabLst>
            </a:pPr>
            <a:r>
              <a:rPr lang="en-US" sz="1500" b="1" dirty="0">
                <a:solidFill>
                  <a:schemeClr val="bg1"/>
                </a:solidFill>
                <a:latin typeface="Arial Black" panose="020B0604020202020204" pitchFamily="34" charset="0"/>
                <a:cs typeface="Arial Black" panose="020B0604020202020204" pitchFamily="34" charset="0"/>
              </a:rPr>
              <a:t>Hand Sanitizer</a:t>
            </a:r>
          </a:p>
          <a:p>
            <a:pPr>
              <a:lnSpc>
                <a:spcPts val="900"/>
              </a:lnSpc>
              <a:tabLst>
                <a:tab pos="166688" algn="l"/>
                <a:tab pos="284163" algn="l"/>
                <a:tab pos="398463" algn="l"/>
                <a:tab pos="512763" algn="l"/>
              </a:tabLst>
            </a:pPr>
            <a:endParaRPr lang="en-US" sz="1150" dirty="0">
              <a:solidFill>
                <a:schemeClr val="bg1"/>
              </a:solidFill>
              <a:latin typeface="Arial" panose="020B0604020202020204" pitchFamily="34" charset="0"/>
              <a:cs typeface="Arial" panose="020B0604020202020204" pitchFamily="34" charset="0"/>
            </a:endParaRPr>
          </a:p>
          <a:p>
            <a:pPr>
              <a:lnSpc>
                <a:spcPts val="9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 	Will be available throughout the store for</a:t>
            </a:r>
          </a:p>
          <a:p>
            <a:pPr>
              <a:lnSpc>
                <a:spcPts val="12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both customers and employees</a:t>
            </a:r>
          </a:p>
          <a:p>
            <a:pPr>
              <a:lnSpc>
                <a:spcPts val="500"/>
              </a:lnSpc>
              <a:tabLst>
                <a:tab pos="166688" algn="l"/>
                <a:tab pos="284163" algn="l"/>
                <a:tab pos="398463" algn="l"/>
                <a:tab pos="512763" algn="l"/>
              </a:tabLst>
            </a:pPr>
            <a:endParaRPr lang="en-US" sz="1100" b="1" dirty="0">
              <a:latin typeface="Arial Black" panose="020B0604020202020204" pitchFamily="34" charset="0"/>
              <a:cs typeface="Arial Black" panose="020B0604020202020204" pitchFamily="34" charset="0"/>
            </a:endParaRPr>
          </a:p>
          <a:p>
            <a:pPr>
              <a:lnSpc>
                <a:spcPts val="500"/>
              </a:lnSpc>
              <a:tabLst>
                <a:tab pos="166688" algn="l"/>
                <a:tab pos="284163" algn="l"/>
                <a:tab pos="398463" algn="l"/>
                <a:tab pos="512763" algn="l"/>
              </a:tabLst>
            </a:pPr>
            <a:endParaRPr lang="en-US" sz="1100" b="1" dirty="0">
              <a:latin typeface="Arial Black" panose="020B0604020202020204" pitchFamily="34" charset="0"/>
              <a:cs typeface="Arial Black" panose="020B0604020202020204" pitchFamily="34" charset="0"/>
            </a:endParaRPr>
          </a:p>
          <a:p>
            <a:pPr>
              <a:lnSpc>
                <a:spcPts val="1200"/>
              </a:lnSpc>
              <a:tabLst>
                <a:tab pos="166688" algn="l"/>
                <a:tab pos="284163" algn="l"/>
                <a:tab pos="398463" algn="l"/>
                <a:tab pos="512763" algn="l"/>
              </a:tabLst>
            </a:pPr>
            <a:endParaRPr lang="en-US" sz="1100" b="1" dirty="0">
              <a:solidFill>
                <a:schemeClr val="bg1"/>
              </a:solidFill>
              <a:latin typeface="Arial" panose="020B0604020202020204" pitchFamily="34" charset="0"/>
              <a:cs typeface="Arial" panose="020B0604020202020204" pitchFamily="34" charset="0"/>
            </a:endParaRPr>
          </a:p>
          <a:p>
            <a:pPr>
              <a:lnSpc>
                <a:spcPts val="1200"/>
              </a:lnSpc>
              <a:tabLst>
                <a:tab pos="166688" algn="l"/>
                <a:tab pos="284163" algn="l"/>
                <a:tab pos="398463" algn="l"/>
                <a:tab pos="512763" algn="l"/>
              </a:tabLst>
            </a:pPr>
            <a:r>
              <a:rPr lang="en-US" sz="1500" b="1" dirty="0">
                <a:solidFill>
                  <a:schemeClr val="bg1"/>
                </a:solidFill>
                <a:latin typeface="Arial Black" panose="020B0604020202020204" pitchFamily="34" charset="0"/>
                <a:cs typeface="Arial Black" panose="020B0604020202020204" pitchFamily="34" charset="0"/>
              </a:rPr>
              <a:t>Cleaning Supplies</a:t>
            </a:r>
          </a:p>
          <a:p>
            <a:pPr>
              <a:lnSpc>
                <a:spcPts val="900"/>
              </a:lnSpc>
              <a:tabLst>
                <a:tab pos="166688" algn="l"/>
                <a:tab pos="284163" algn="l"/>
                <a:tab pos="398463" algn="l"/>
                <a:tab pos="512763" algn="l"/>
              </a:tabLst>
            </a:pPr>
            <a:endParaRPr lang="en-US" sz="1400" dirty="0">
              <a:solidFill>
                <a:schemeClr val="bg1"/>
              </a:solidFill>
              <a:latin typeface="Arial" panose="020B0604020202020204" pitchFamily="34" charset="0"/>
              <a:cs typeface="Arial" panose="020B0604020202020204" pitchFamily="34" charset="0"/>
            </a:endParaRPr>
          </a:p>
          <a:p>
            <a:pPr>
              <a:lnSpc>
                <a:spcPts val="9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 	On SAM, there is a catalog labeled</a:t>
            </a:r>
          </a:p>
          <a:p>
            <a:pPr>
              <a:lnSpc>
                <a:spcPts val="13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“Cleaning Supplies &amp; PPE.” In this catalog,</a:t>
            </a:r>
          </a:p>
          <a:p>
            <a:pPr>
              <a:lnSpc>
                <a:spcPts val="12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you will find various items related to COVID-19</a:t>
            </a:r>
          </a:p>
        </p:txBody>
      </p:sp>
      <p:sp>
        <p:nvSpPr>
          <p:cNvPr id="7" name="TextBox 6">
            <a:extLst>
              <a:ext uri="{FF2B5EF4-FFF2-40B4-BE49-F238E27FC236}">
                <a16:creationId xmlns:a16="http://schemas.microsoft.com/office/drawing/2014/main" xmlns="" id="{B584DE25-098F-054D-A339-2D057E1BEA59}"/>
              </a:ext>
            </a:extLst>
          </p:cNvPr>
          <p:cNvSpPr txBox="1"/>
          <p:nvPr/>
        </p:nvSpPr>
        <p:spPr>
          <a:xfrm>
            <a:off x="4653791" y="3906000"/>
            <a:ext cx="4033012" cy="3133125"/>
          </a:xfrm>
          <a:prstGeom prst="rect">
            <a:avLst/>
          </a:prstGeom>
          <a:noFill/>
        </p:spPr>
        <p:txBody>
          <a:bodyPr wrap="square" lIns="0" tIns="0" rIns="0" bIns="0" rtlCol="0">
            <a:noAutofit/>
          </a:bodyPr>
          <a:lstStyle/>
          <a:p>
            <a:pPr>
              <a:lnSpc>
                <a:spcPts val="1600"/>
              </a:lnSpc>
              <a:tabLst>
                <a:tab pos="166688" algn="l"/>
                <a:tab pos="284163" algn="l"/>
                <a:tab pos="398463" algn="l"/>
                <a:tab pos="512763" algn="l"/>
              </a:tabLst>
            </a:pPr>
            <a:r>
              <a:rPr lang="en-US" sz="1500" b="1" dirty="0">
                <a:solidFill>
                  <a:schemeClr val="bg1"/>
                </a:solidFill>
                <a:latin typeface="Arial Black" panose="020B0604020202020204" pitchFamily="34" charset="0"/>
                <a:cs typeface="Arial Black" panose="020B0604020202020204" pitchFamily="34" charset="0"/>
              </a:rPr>
              <a:t>All employees are encouraged</a:t>
            </a:r>
          </a:p>
          <a:p>
            <a:pPr>
              <a:lnSpc>
                <a:spcPts val="1600"/>
              </a:lnSpc>
              <a:tabLst>
                <a:tab pos="166688" algn="l"/>
                <a:tab pos="284163" algn="l"/>
                <a:tab pos="398463" algn="l"/>
                <a:tab pos="512763" algn="l"/>
              </a:tabLst>
            </a:pPr>
            <a:r>
              <a:rPr lang="en-US" sz="1500" b="1" dirty="0">
                <a:solidFill>
                  <a:schemeClr val="bg1"/>
                </a:solidFill>
                <a:latin typeface="Arial Black" panose="020B0604020202020204" pitchFamily="34" charset="0"/>
                <a:cs typeface="Arial Black" panose="020B0604020202020204" pitchFamily="34" charset="0"/>
              </a:rPr>
              <a:t>to follow the World Health</a:t>
            </a:r>
          </a:p>
          <a:p>
            <a:pPr>
              <a:lnSpc>
                <a:spcPts val="1600"/>
              </a:lnSpc>
              <a:tabLst>
                <a:tab pos="166688" algn="l"/>
                <a:tab pos="284163" algn="l"/>
                <a:tab pos="398463" algn="l"/>
                <a:tab pos="512763" algn="l"/>
              </a:tabLst>
            </a:pPr>
            <a:r>
              <a:rPr lang="en-US" sz="1500" b="1" dirty="0">
                <a:solidFill>
                  <a:schemeClr val="bg1"/>
                </a:solidFill>
                <a:latin typeface="Arial Black" panose="020B0604020202020204" pitchFamily="34" charset="0"/>
                <a:cs typeface="Arial Black" panose="020B0604020202020204" pitchFamily="34" charset="0"/>
              </a:rPr>
              <a:t>organization </a:t>
            </a:r>
            <a:r>
              <a:rPr lang="en-US" sz="1500" b="1" dirty="0">
                <a:solidFill>
                  <a:srgbClr val="0099CB"/>
                </a:solidFill>
                <a:latin typeface="Arial Black" panose="020B0604020202020204" pitchFamily="34" charset="0"/>
                <a:cs typeface="Arial Black" panose="020B0604020202020204" pitchFamily="34" charset="0"/>
              </a:rPr>
              <a:t>which recommends</a:t>
            </a:r>
          </a:p>
          <a:p>
            <a:pPr>
              <a:lnSpc>
                <a:spcPts val="1600"/>
              </a:lnSpc>
              <a:tabLst>
                <a:tab pos="166688" algn="l"/>
                <a:tab pos="284163" algn="l"/>
                <a:tab pos="398463" algn="l"/>
                <a:tab pos="512763" algn="l"/>
              </a:tabLst>
            </a:pPr>
            <a:r>
              <a:rPr lang="en-US" sz="1500" b="1" dirty="0">
                <a:solidFill>
                  <a:srgbClr val="0099CB"/>
                </a:solidFill>
                <a:latin typeface="Arial Black" panose="020B0604020202020204" pitchFamily="34" charset="0"/>
                <a:cs typeface="Arial Black" panose="020B0604020202020204" pitchFamily="34" charset="0"/>
              </a:rPr>
              <a:t>the following practices to reduce</a:t>
            </a:r>
          </a:p>
          <a:p>
            <a:pPr>
              <a:lnSpc>
                <a:spcPts val="1600"/>
              </a:lnSpc>
              <a:tabLst>
                <a:tab pos="166688" algn="l"/>
                <a:tab pos="284163" algn="l"/>
                <a:tab pos="398463" algn="l"/>
                <a:tab pos="512763" algn="l"/>
              </a:tabLst>
            </a:pPr>
            <a:r>
              <a:rPr lang="en-US" sz="1500" b="1" dirty="0">
                <a:solidFill>
                  <a:srgbClr val="0099CB"/>
                </a:solidFill>
                <a:latin typeface="Arial Black" panose="020B0604020202020204" pitchFamily="34" charset="0"/>
                <a:cs typeface="Arial Black" panose="020B0604020202020204" pitchFamily="34" charset="0"/>
              </a:rPr>
              <a:t>exposure and transmission of a</a:t>
            </a:r>
          </a:p>
          <a:p>
            <a:pPr>
              <a:lnSpc>
                <a:spcPts val="1600"/>
              </a:lnSpc>
              <a:tabLst>
                <a:tab pos="166688" algn="l"/>
                <a:tab pos="284163" algn="l"/>
                <a:tab pos="398463" algn="l"/>
                <a:tab pos="512763" algn="l"/>
              </a:tabLst>
            </a:pPr>
            <a:r>
              <a:rPr lang="en-US" sz="1500" b="1" dirty="0">
                <a:solidFill>
                  <a:srgbClr val="0099CB"/>
                </a:solidFill>
                <a:latin typeface="Arial Black" panose="020B0604020202020204" pitchFamily="34" charset="0"/>
                <a:cs typeface="Arial Black" panose="020B0604020202020204" pitchFamily="34" charset="0"/>
              </a:rPr>
              <a:t>range of illnesses</a:t>
            </a:r>
          </a:p>
          <a:p>
            <a:pPr>
              <a:lnSpc>
                <a:spcPts val="900"/>
              </a:lnSpc>
              <a:tabLst>
                <a:tab pos="166688" algn="l"/>
                <a:tab pos="284163" algn="l"/>
                <a:tab pos="398463" algn="l"/>
                <a:tab pos="512763" algn="l"/>
              </a:tabLst>
            </a:pPr>
            <a:endParaRPr lang="en-US" sz="1150" dirty="0">
              <a:solidFill>
                <a:schemeClr val="bg1"/>
              </a:solidFill>
              <a:latin typeface="Arial" panose="020B0604020202020204" pitchFamily="34" charset="0"/>
              <a:cs typeface="Arial" panose="020B0604020202020204" pitchFamily="34" charset="0"/>
            </a:endParaRPr>
          </a:p>
          <a:p>
            <a:pPr>
              <a:lnSpc>
                <a:spcPts val="900"/>
              </a:lnSpc>
              <a:tabLst>
                <a:tab pos="166688" algn="l"/>
                <a:tab pos="284163" algn="l"/>
                <a:tab pos="398463" algn="l"/>
                <a:tab pos="512763" algn="l"/>
              </a:tabLst>
            </a:pPr>
            <a:r>
              <a:rPr lang="en-US" sz="1100" dirty="0">
                <a:solidFill>
                  <a:schemeClr val="bg1"/>
                </a:solidFill>
                <a:latin typeface="Arial" panose="020B0604020202020204" pitchFamily="34" charset="0"/>
                <a:cs typeface="Arial" panose="020B0604020202020204" pitchFamily="34" charset="0"/>
              </a:rPr>
              <a:t>1.	Wash hands regularly with soap or</a:t>
            </a:r>
          </a:p>
          <a:p>
            <a:pPr>
              <a:lnSpc>
                <a:spcPts val="1200"/>
              </a:lnSpc>
              <a:tabLst>
                <a:tab pos="166688" algn="l"/>
                <a:tab pos="284163" algn="l"/>
                <a:tab pos="398463" algn="l"/>
                <a:tab pos="512763" algn="l"/>
              </a:tabLst>
            </a:pPr>
            <a:r>
              <a:rPr lang="en-US" sz="1100" dirty="0">
                <a:solidFill>
                  <a:schemeClr val="bg1"/>
                </a:solidFill>
                <a:latin typeface="Arial" panose="020B0604020202020204" pitchFamily="34" charset="0"/>
                <a:cs typeface="Arial" panose="020B0604020202020204" pitchFamily="34" charset="0"/>
              </a:rPr>
              <a:t>	alcohol-based hand sanitizer</a:t>
            </a:r>
          </a:p>
          <a:p>
            <a:pPr>
              <a:lnSpc>
                <a:spcPts val="900"/>
              </a:lnSpc>
              <a:tabLst>
                <a:tab pos="166688" algn="l"/>
                <a:tab pos="284163" algn="l"/>
                <a:tab pos="398463" algn="l"/>
                <a:tab pos="512763" algn="l"/>
              </a:tabLst>
            </a:pPr>
            <a:endParaRPr lang="en-US" sz="1100" dirty="0">
              <a:solidFill>
                <a:schemeClr val="bg1"/>
              </a:solidFill>
              <a:latin typeface="Arial" panose="020B0604020202020204" pitchFamily="34" charset="0"/>
              <a:cs typeface="Arial" panose="020B0604020202020204" pitchFamily="34" charset="0"/>
            </a:endParaRPr>
          </a:p>
          <a:p>
            <a:pPr>
              <a:lnSpc>
                <a:spcPts val="900"/>
              </a:lnSpc>
              <a:tabLst>
                <a:tab pos="166688" algn="l"/>
                <a:tab pos="284163" algn="l"/>
                <a:tab pos="398463" algn="l"/>
                <a:tab pos="512763" algn="l"/>
              </a:tabLst>
            </a:pPr>
            <a:r>
              <a:rPr lang="en-US" sz="1100" dirty="0">
                <a:solidFill>
                  <a:schemeClr val="bg1"/>
                </a:solidFill>
                <a:latin typeface="Arial" panose="020B0604020202020204" pitchFamily="34" charset="0"/>
                <a:cs typeface="Arial" panose="020B0604020202020204" pitchFamily="34" charset="0"/>
              </a:rPr>
              <a:t>2.	When coughing and sneezing, cover</a:t>
            </a:r>
          </a:p>
          <a:p>
            <a:pPr>
              <a:lnSpc>
                <a:spcPts val="1200"/>
              </a:lnSpc>
              <a:tabLst>
                <a:tab pos="166688" algn="l"/>
                <a:tab pos="284163" algn="l"/>
                <a:tab pos="398463" algn="l"/>
                <a:tab pos="512763" algn="l"/>
              </a:tabLst>
            </a:pPr>
            <a:r>
              <a:rPr lang="en-US" sz="1100" dirty="0">
                <a:solidFill>
                  <a:schemeClr val="bg1"/>
                </a:solidFill>
                <a:latin typeface="Arial" panose="020B0604020202020204" pitchFamily="34" charset="0"/>
                <a:cs typeface="Arial" panose="020B0604020202020204" pitchFamily="34" charset="0"/>
              </a:rPr>
              <a:t>	mouth and nose with a tissue</a:t>
            </a:r>
          </a:p>
          <a:p>
            <a:pPr>
              <a:lnSpc>
                <a:spcPts val="900"/>
              </a:lnSpc>
              <a:tabLst>
                <a:tab pos="166688" algn="l"/>
                <a:tab pos="284163" algn="l"/>
                <a:tab pos="398463" algn="l"/>
                <a:tab pos="512763" algn="l"/>
              </a:tabLst>
            </a:pPr>
            <a:endParaRPr lang="en-US" sz="1150" dirty="0">
              <a:solidFill>
                <a:schemeClr val="bg1"/>
              </a:solidFill>
              <a:latin typeface="Arial" panose="020B0604020202020204" pitchFamily="34" charset="0"/>
              <a:cs typeface="Arial" panose="020B0604020202020204" pitchFamily="34" charset="0"/>
            </a:endParaRPr>
          </a:p>
          <a:p>
            <a:pPr>
              <a:lnSpc>
                <a:spcPts val="900"/>
              </a:lnSpc>
              <a:tabLst>
                <a:tab pos="166688" algn="l"/>
                <a:tab pos="284163" algn="l"/>
                <a:tab pos="398463" algn="l"/>
                <a:tab pos="512763" algn="l"/>
              </a:tabLst>
            </a:pPr>
            <a:r>
              <a:rPr lang="en-US" sz="1100" dirty="0">
                <a:solidFill>
                  <a:schemeClr val="bg1"/>
                </a:solidFill>
                <a:latin typeface="Arial" panose="020B0604020202020204" pitchFamily="34" charset="0"/>
                <a:cs typeface="Arial" panose="020B0604020202020204" pitchFamily="34" charset="0"/>
              </a:rPr>
              <a:t>3.	Avoid touching eyes, nose, or mouth </a:t>
            </a:r>
          </a:p>
          <a:p>
            <a:pPr>
              <a:lnSpc>
                <a:spcPts val="1200"/>
              </a:lnSpc>
              <a:tabLst>
                <a:tab pos="166688" algn="l"/>
                <a:tab pos="284163" algn="l"/>
                <a:tab pos="398463" algn="l"/>
                <a:tab pos="512763" algn="l"/>
              </a:tabLst>
            </a:pPr>
            <a:r>
              <a:rPr lang="en-US" sz="1100" dirty="0">
                <a:solidFill>
                  <a:schemeClr val="bg1"/>
                </a:solidFill>
                <a:latin typeface="Arial" panose="020B0604020202020204" pitchFamily="34" charset="0"/>
                <a:cs typeface="Arial" panose="020B0604020202020204" pitchFamily="34" charset="0"/>
              </a:rPr>
              <a:t>	with unwashed hands</a:t>
            </a:r>
          </a:p>
          <a:p>
            <a:pPr>
              <a:lnSpc>
                <a:spcPts val="900"/>
              </a:lnSpc>
              <a:tabLst>
                <a:tab pos="166688" algn="l"/>
                <a:tab pos="284163" algn="l"/>
                <a:tab pos="398463" algn="l"/>
                <a:tab pos="512763" algn="l"/>
              </a:tabLst>
            </a:pPr>
            <a:endParaRPr lang="en-US" sz="1150" dirty="0">
              <a:solidFill>
                <a:schemeClr val="bg1"/>
              </a:solidFill>
              <a:latin typeface="Arial" panose="020B0604020202020204" pitchFamily="34" charset="0"/>
              <a:cs typeface="Arial" panose="020B0604020202020204" pitchFamily="34" charset="0"/>
            </a:endParaRPr>
          </a:p>
          <a:p>
            <a:pPr>
              <a:lnSpc>
                <a:spcPts val="900"/>
              </a:lnSpc>
              <a:tabLst>
                <a:tab pos="166688" algn="l"/>
                <a:tab pos="284163" algn="l"/>
                <a:tab pos="398463" algn="l"/>
                <a:tab pos="512763" algn="l"/>
              </a:tabLst>
            </a:pPr>
            <a:r>
              <a:rPr lang="en-US" sz="1100" dirty="0">
                <a:solidFill>
                  <a:schemeClr val="bg1"/>
                </a:solidFill>
                <a:latin typeface="Arial" panose="020B0604020202020204" pitchFamily="34" charset="0"/>
                <a:cs typeface="Arial" panose="020B0604020202020204" pitchFamily="34" charset="0"/>
              </a:rPr>
              <a:t>4.	Avoid close contact with infected individuals</a:t>
            </a:r>
          </a:p>
          <a:p>
            <a:pPr>
              <a:lnSpc>
                <a:spcPts val="900"/>
              </a:lnSpc>
              <a:tabLst>
                <a:tab pos="166688" algn="l"/>
                <a:tab pos="284163" algn="l"/>
                <a:tab pos="398463" algn="l"/>
                <a:tab pos="512763" algn="l"/>
              </a:tabLst>
            </a:pPr>
            <a:endParaRPr lang="en-US" sz="1100" dirty="0">
              <a:solidFill>
                <a:schemeClr val="bg1"/>
              </a:solidFill>
              <a:latin typeface="Arial" panose="020B0604020202020204" pitchFamily="34" charset="0"/>
              <a:cs typeface="Arial" panose="020B0604020202020204" pitchFamily="34" charset="0"/>
            </a:endParaRPr>
          </a:p>
          <a:p>
            <a:pPr>
              <a:lnSpc>
                <a:spcPts val="900"/>
              </a:lnSpc>
              <a:tabLst>
                <a:tab pos="166688" algn="l"/>
                <a:tab pos="284163" algn="l"/>
                <a:tab pos="398463" algn="l"/>
                <a:tab pos="512763" algn="l"/>
              </a:tabLst>
            </a:pPr>
            <a:endParaRPr lang="en-US" sz="11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64439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7E057D6-3AE9-AB4F-91AB-FC4AC8DF3485}"/>
              </a:ext>
            </a:extLst>
          </p:cNvPr>
          <p:cNvSpPr txBox="1"/>
          <p:nvPr/>
        </p:nvSpPr>
        <p:spPr>
          <a:xfrm>
            <a:off x="8143200" y="7430400"/>
            <a:ext cx="1764000" cy="215444"/>
          </a:xfrm>
          <a:prstGeom prst="rect">
            <a:avLst/>
          </a:prstGeom>
          <a:noFill/>
        </p:spPr>
        <p:txBody>
          <a:bodyPr wrap="square" rtlCol="0">
            <a:spAutoFit/>
          </a:bodyPr>
          <a:lstStyle/>
          <a:p>
            <a:pPr algn="r"/>
            <a:r>
              <a:rPr lang="en-US" sz="770" b="1" dirty="0">
                <a:solidFill>
                  <a:schemeClr val="bg1"/>
                </a:solidFill>
                <a:latin typeface="Arial Black" panose="020B0604020202020204" pitchFamily="34" charset="0"/>
                <a:cs typeface="Arial Black" panose="020B0604020202020204" pitchFamily="34" charset="0"/>
              </a:rPr>
              <a:t>REENTRY STRATEGY | 14</a:t>
            </a:r>
          </a:p>
        </p:txBody>
      </p:sp>
      <p:sp>
        <p:nvSpPr>
          <p:cNvPr id="10" name="TextBox 9">
            <a:extLst>
              <a:ext uri="{FF2B5EF4-FFF2-40B4-BE49-F238E27FC236}">
                <a16:creationId xmlns:a16="http://schemas.microsoft.com/office/drawing/2014/main" xmlns="" id="{1D53C229-9A75-3B47-9685-E7F0AEB902E2}"/>
              </a:ext>
            </a:extLst>
          </p:cNvPr>
          <p:cNvSpPr txBox="1"/>
          <p:nvPr/>
        </p:nvSpPr>
        <p:spPr>
          <a:xfrm>
            <a:off x="410401" y="381600"/>
            <a:ext cx="4033012" cy="7048800"/>
          </a:xfrm>
          <a:prstGeom prst="rect">
            <a:avLst/>
          </a:prstGeom>
          <a:noFill/>
        </p:spPr>
        <p:txBody>
          <a:bodyPr wrap="square" lIns="0" tIns="0" rIns="0" bIns="0" rtlCol="0" anchor="t">
            <a:noAutofit/>
          </a:bodyPr>
          <a:lstStyle/>
          <a:p>
            <a:pPr>
              <a:lnSpc>
                <a:spcPts val="3800"/>
              </a:lnSpc>
              <a:tabLst>
                <a:tab pos="166688" algn="l"/>
                <a:tab pos="284163" algn="l"/>
                <a:tab pos="398463" algn="l"/>
                <a:tab pos="512763" algn="l"/>
              </a:tabLst>
            </a:pPr>
            <a:r>
              <a:rPr lang="en-US" sz="3000" b="1" dirty="0">
                <a:solidFill>
                  <a:schemeClr val="bg1"/>
                </a:solidFill>
                <a:latin typeface="Arial Black" panose="020B0604020202020204" pitchFamily="34" charset="0"/>
                <a:cs typeface="Arial Black" panose="020B0604020202020204" pitchFamily="34" charset="0"/>
              </a:rPr>
              <a:t>Cleaning Schedule</a:t>
            </a:r>
          </a:p>
          <a:p>
            <a:pPr>
              <a:lnSpc>
                <a:spcPts val="1200"/>
              </a:lnSpc>
              <a:tabLst>
                <a:tab pos="166688" algn="l"/>
                <a:tab pos="284163" algn="l"/>
                <a:tab pos="398463" algn="l"/>
                <a:tab pos="512763" algn="l"/>
              </a:tabLst>
            </a:pPr>
            <a:endParaRPr lang="en-US" sz="1200" b="1" dirty="0">
              <a:solidFill>
                <a:schemeClr val="bg1"/>
              </a:solidFill>
              <a:latin typeface="Arial Black" panose="020B0604020202020204" pitchFamily="34" charset="0"/>
              <a:cs typeface="Arial Black" panose="020B0604020202020204" pitchFamily="34" charset="0"/>
            </a:endParaRPr>
          </a:p>
          <a:p>
            <a:pPr>
              <a:lnSpc>
                <a:spcPts val="1300"/>
              </a:lnSpc>
              <a:tabLst>
                <a:tab pos="166688" algn="l"/>
                <a:tab pos="284163" algn="l"/>
                <a:tab pos="398463" algn="l"/>
                <a:tab pos="512763" algn="l"/>
              </a:tabLst>
            </a:pPr>
            <a:r>
              <a:rPr lang="en-US" sz="1500" b="1" dirty="0">
                <a:solidFill>
                  <a:schemeClr val="bg1"/>
                </a:solidFill>
                <a:latin typeface="Arial Black" panose="020B0604020202020204" pitchFamily="34" charset="0"/>
                <a:cs typeface="Arial Black" panose="020B0604020202020204" pitchFamily="34" charset="0"/>
              </a:rPr>
              <a:t>Clean and disinfect frequently touched surfaces routinely through the day</a:t>
            </a:r>
          </a:p>
          <a:p>
            <a:pPr>
              <a:lnSpc>
                <a:spcPts val="900"/>
              </a:lnSpc>
              <a:tabLst>
                <a:tab pos="166688" algn="l"/>
                <a:tab pos="284163" algn="l"/>
                <a:tab pos="398463" algn="l"/>
                <a:tab pos="512763" algn="l"/>
              </a:tabLst>
            </a:pPr>
            <a:endParaRPr lang="en-US" sz="1150" dirty="0">
              <a:solidFill>
                <a:schemeClr val="bg1"/>
              </a:solidFill>
              <a:latin typeface="Arial" panose="020B0604020202020204" pitchFamily="34" charset="0"/>
              <a:cs typeface="Arial" panose="020B0604020202020204" pitchFamily="34" charset="0"/>
            </a:endParaRPr>
          </a:p>
          <a:p>
            <a:pPr>
              <a:lnSpc>
                <a:spcPts val="9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 	These areas include but are not limited to counters,</a:t>
            </a:r>
          </a:p>
          <a:p>
            <a:pPr>
              <a:lnSpc>
                <a:spcPts val="12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cash wrap, doorknobs, light switches, tables, door handles,</a:t>
            </a:r>
          </a:p>
          <a:p>
            <a:pPr>
              <a:lnSpc>
                <a:spcPts val="1200"/>
              </a:lnSpc>
              <a:tabLst>
                <a:tab pos="166688" algn="l"/>
                <a:tab pos="284163" algn="l"/>
                <a:tab pos="398463" algn="l"/>
                <a:tab pos="512763" algn="l"/>
              </a:tabLst>
            </a:pPr>
            <a:r>
              <a:rPr lang="en-US" sz="1100" dirty="0">
                <a:latin typeface="Arial"/>
                <a:cs typeface="Arial"/>
              </a:rPr>
              <a:t>		desks, phones, keyboards and </a:t>
            </a:r>
            <a:r>
              <a:rPr lang="en-US" sz="1100" dirty="0" err="1">
                <a:latin typeface="Arial"/>
                <a:cs typeface="Arial"/>
              </a:rPr>
              <a:t>PinPads</a:t>
            </a:r>
            <a:r>
              <a:rPr lang="en-US" sz="1100" dirty="0">
                <a:latin typeface="Arial"/>
                <a:cs typeface="Arial"/>
              </a:rPr>
              <a:t>.</a:t>
            </a:r>
          </a:p>
          <a:p>
            <a:pPr>
              <a:lnSpc>
                <a:spcPts val="500"/>
              </a:lnSpc>
              <a:tabLst>
                <a:tab pos="166688" algn="l"/>
                <a:tab pos="284163" algn="l"/>
                <a:tab pos="398463" algn="l"/>
                <a:tab pos="512763" algn="l"/>
              </a:tabLst>
            </a:pPr>
            <a:endParaRPr lang="en-US" sz="1100" b="1" dirty="0">
              <a:latin typeface="Arial Black" panose="020B0604020202020204" pitchFamily="34" charset="0"/>
              <a:cs typeface="Arial Black" panose="020B0604020202020204" pitchFamily="34" charset="0"/>
            </a:endParaRPr>
          </a:p>
          <a:p>
            <a:pPr>
              <a:lnSpc>
                <a:spcPts val="12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	Doorknobs, light switches, tables, door handles, desks, </a:t>
            </a:r>
          </a:p>
          <a:p>
            <a:pPr>
              <a:lnSpc>
                <a:spcPts val="12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phones, etc. should be sanitized every 3 hours.</a:t>
            </a:r>
          </a:p>
          <a:p>
            <a:pPr>
              <a:lnSpc>
                <a:spcPts val="400"/>
              </a:lnSpc>
              <a:tabLst>
                <a:tab pos="166688" algn="l"/>
                <a:tab pos="284163" algn="l"/>
                <a:tab pos="398463" algn="l"/>
                <a:tab pos="512763" algn="l"/>
              </a:tabLst>
            </a:pPr>
            <a:endParaRPr lang="en-US" sz="1100" dirty="0">
              <a:latin typeface="Arial" panose="020B0604020202020204" pitchFamily="34" charset="0"/>
              <a:cs typeface="Arial" panose="020B0604020202020204" pitchFamily="34" charset="0"/>
            </a:endParaRPr>
          </a:p>
          <a:p>
            <a:pPr>
              <a:lnSpc>
                <a:spcPts val="1200"/>
              </a:lnSpc>
              <a:tabLst>
                <a:tab pos="166688" algn="l"/>
                <a:tab pos="284163" algn="l"/>
                <a:tab pos="398463" algn="l"/>
                <a:tab pos="512763" algn="l"/>
              </a:tabLst>
            </a:pPr>
            <a:r>
              <a:rPr lang="en-US" sz="1100" dirty="0">
                <a:latin typeface="Arial"/>
                <a:cs typeface="Arial"/>
              </a:rPr>
              <a:t>    •  Cash wrap and counters, including Verifone </a:t>
            </a:r>
            <a:r>
              <a:rPr lang="en-US" sz="1100" dirty="0" err="1">
                <a:latin typeface="Arial"/>
                <a:cs typeface="Arial"/>
              </a:rPr>
              <a:t>PinPads</a:t>
            </a:r>
            <a:r>
              <a:rPr lang="en-US" sz="1100" dirty="0">
                <a:latin typeface="Arial"/>
                <a:cs typeface="Arial"/>
              </a:rPr>
              <a:t>, </a:t>
            </a:r>
            <a:endParaRPr lang="en-US" sz="1100" dirty="0">
              <a:latin typeface="Arial" panose="020B0604020202020204" pitchFamily="34" charset="0"/>
              <a:cs typeface="Arial" panose="020B0604020202020204" pitchFamily="34" charset="0"/>
            </a:endParaRPr>
          </a:p>
          <a:p>
            <a:pPr>
              <a:lnSpc>
                <a:spcPts val="1200"/>
              </a:lnSpc>
              <a:tabLst>
                <a:tab pos="166688" algn="l"/>
                <a:tab pos="284163" algn="l"/>
                <a:tab pos="398463" algn="l"/>
                <a:tab pos="512763" algn="l"/>
              </a:tabLst>
            </a:pPr>
            <a:r>
              <a:rPr lang="en-US" sz="1100" b="1"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should</a:t>
            </a:r>
            <a:r>
              <a:rPr lang="en-US" sz="1100" b="1"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be cleaned hourly</a:t>
            </a:r>
          </a:p>
          <a:p>
            <a:pPr>
              <a:lnSpc>
                <a:spcPts val="1200"/>
              </a:lnSpc>
              <a:tabLst>
                <a:tab pos="166688" algn="l"/>
                <a:tab pos="284163" algn="l"/>
                <a:tab pos="398463" algn="l"/>
                <a:tab pos="512763" algn="l"/>
              </a:tabLst>
            </a:pPr>
            <a:endParaRPr lang="en-US" sz="1100" b="1" dirty="0">
              <a:latin typeface="Arial Black" panose="020B0604020202020204" pitchFamily="34" charset="0"/>
              <a:cs typeface="Arial Black" panose="020B0604020202020204" pitchFamily="34" charset="0"/>
            </a:endParaRPr>
          </a:p>
          <a:p>
            <a:pPr>
              <a:lnSpc>
                <a:spcPts val="1200"/>
              </a:lnSpc>
              <a:tabLst>
                <a:tab pos="166688" algn="l"/>
                <a:tab pos="284163" algn="l"/>
                <a:tab pos="398463" algn="l"/>
                <a:tab pos="512763" algn="l"/>
              </a:tabLst>
            </a:pPr>
            <a:r>
              <a:rPr lang="en-US" sz="1100" b="1" dirty="0">
                <a:solidFill>
                  <a:schemeClr val="bg1"/>
                </a:solidFill>
                <a:latin typeface="Arial"/>
                <a:cs typeface="Arial"/>
              </a:rPr>
              <a:t> </a:t>
            </a:r>
            <a:r>
              <a:rPr lang="en-US" sz="1500" b="1" dirty="0">
                <a:solidFill>
                  <a:schemeClr val="bg1"/>
                </a:solidFill>
                <a:latin typeface="Arial Black"/>
                <a:cs typeface="Arial Black" panose="020B0604020202020204" pitchFamily="34" charset="0"/>
              </a:rPr>
              <a:t>Cleaning Verifone </a:t>
            </a:r>
            <a:r>
              <a:rPr lang="en-US" sz="1500" b="1" dirty="0" err="1">
                <a:solidFill>
                  <a:schemeClr val="bg1"/>
                </a:solidFill>
                <a:latin typeface="Arial Black"/>
                <a:cs typeface="Arial Black" panose="020B0604020202020204" pitchFamily="34" charset="0"/>
              </a:rPr>
              <a:t>PinPads</a:t>
            </a:r>
            <a:endParaRPr lang="en-US" sz="1500" b="1" dirty="0" err="1">
              <a:solidFill>
                <a:schemeClr val="bg1"/>
              </a:solidFill>
              <a:latin typeface="Arial Black" panose="020B0604020202020204" pitchFamily="34" charset="0"/>
              <a:cs typeface="Arial Black" panose="020B0604020202020204" pitchFamily="34" charset="0"/>
            </a:endParaRPr>
          </a:p>
          <a:p>
            <a:pPr>
              <a:lnSpc>
                <a:spcPts val="900"/>
              </a:lnSpc>
              <a:tabLst>
                <a:tab pos="166688" algn="l"/>
                <a:tab pos="284163" algn="l"/>
                <a:tab pos="398463" algn="l"/>
                <a:tab pos="512763" algn="l"/>
              </a:tabLst>
            </a:pPr>
            <a:endParaRPr lang="en-US" sz="1400" dirty="0">
              <a:solidFill>
                <a:schemeClr val="bg1"/>
              </a:solidFill>
              <a:latin typeface="Arial" panose="020B0604020202020204" pitchFamily="34" charset="0"/>
              <a:cs typeface="Arial" panose="020B0604020202020204" pitchFamily="34" charset="0"/>
            </a:endParaRPr>
          </a:p>
          <a:p>
            <a:pPr marL="287020" indent="-112395">
              <a:buFont typeface="Arial" panose="020B0604020202020204" pitchFamily="34" charset="0"/>
              <a:buChar char="•"/>
              <a:tabLst>
                <a:tab pos="287338" algn="l"/>
                <a:tab pos="398463" algn="l"/>
                <a:tab pos="512763" algn="l"/>
              </a:tabLst>
            </a:pPr>
            <a:r>
              <a:rPr lang="en-US" sz="1100" dirty="0">
                <a:latin typeface="Arial" panose="020B0604020202020204" pitchFamily="34" charset="0"/>
                <a:cs typeface="Arial" panose="020B0604020202020204" pitchFamily="34" charset="0"/>
              </a:rPr>
              <a:t>The devices may be sanitized using an alcohol-based wipe or appropriate alcohol-based cleaner (approx. 70-90% strength isopropyl alcohol) applied to a microfiber cloth.</a:t>
            </a:r>
          </a:p>
          <a:p>
            <a:pPr marL="174625">
              <a:tabLst>
                <a:tab pos="287338" algn="l"/>
                <a:tab pos="398463" algn="l"/>
                <a:tab pos="512763" algn="l"/>
              </a:tabLst>
            </a:pPr>
            <a:endParaRPr lang="en-US" sz="500" b="1" dirty="0">
              <a:latin typeface="Arial" panose="020B0604020202020204" pitchFamily="34" charset="0"/>
              <a:cs typeface="Arial" panose="020B0604020202020204" pitchFamily="34" charset="0"/>
            </a:endParaRPr>
          </a:p>
          <a:p>
            <a:pPr>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	Apply gently; do not scrub. Isopropyl alcohol applied to a</a:t>
            </a:r>
          </a:p>
          <a:p>
            <a:pPr>
              <a:lnSpc>
                <a:spcPts val="12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clean microfiber cloth may be used on touch panel displays </a:t>
            </a:r>
          </a:p>
          <a:p>
            <a:pPr>
              <a:lnSpc>
                <a:spcPts val="12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but never press hard on displays.</a:t>
            </a:r>
          </a:p>
          <a:p>
            <a:pPr>
              <a:lnSpc>
                <a:spcPts val="400"/>
              </a:lnSpc>
              <a:tabLst>
                <a:tab pos="166688" algn="l"/>
                <a:tab pos="284163" algn="l"/>
                <a:tab pos="398463" algn="l"/>
                <a:tab pos="512763" algn="l"/>
              </a:tabLst>
            </a:pPr>
            <a:endParaRPr lang="en-US" sz="1100" dirty="0">
              <a:latin typeface="Arial" panose="020B0604020202020204" pitchFamily="34" charset="0"/>
              <a:cs typeface="Arial" panose="020B0604020202020204" pitchFamily="34" charset="0"/>
            </a:endParaRPr>
          </a:p>
          <a:p>
            <a:pPr>
              <a:tabLst>
                <a:tab pos="166688" algn="l"/>
                <a:tab pos="284163" algn="l"/>
                <a:tab pos="398463" algn="l"/>
                <a:tab pos="512763" algn="l"/>
              </a:tabLst>
            </a:pPr>
            <a:r>
              <a:rPr lang="en-US" sz="1100" dirty="0">
                <a:latin typeface="Arial"/>
                <a:cs typeface="Arial"/>
              </a:rPr>
              <a:t>    •	</a:t>
            </a:r>
            <a:r>
              <a:rPr lang="en-US" sz="1100" b="1" dirty="0">
                <a:latin typeface="Arial"/>
                <a:cs typeface="Arial"/>
              </a:rPr>
              <a:t>Never spray disinfectant directly on </a:t>
            </a:r>
            <a:r>
              <a:rPr lang="en-US" sz="1100" b="1" dirty="0" err="1">
                <a:latin typeface="Arial"/>
                <a:cs typeface="Arial"/>
              </a:rPr>
              <a:t>PinPads</a:t>
            </a:r>
            <a:r>
              <a:rPr lang="en-US" sz="1100" b="1" dirty="0">
                <a:latin typeface="Arial"/>
                <a:cs typeface="Arial"/>
              </a:rPr>
              <a:t>.</a:t>
            </a:r>
          </a:p>
          <a:p>
            <a:pPr>
              <a:lnSpc>
                <a:spcPts val="1200"/>
              </a:lnSpc>
              <a:tabLst>
                <a:tab pos="166688" algn="l"/>
                <a:tab pos="284163" algn="l"/>
                <a:tab pos="398463" algn="l"/>
                <a:tab pos="512763" algn="l"/>
              </a:tabLst>
            </a:pPr>
            <a:endParaRPr lang="en-US" sz="1100" dirty="0">
              <a:latin typeface="Arial" panose="020B0604020202020204" pitchFamily="34" charset="0"/>
              <a:cs typeface="Arial" panose="020B0604020202020204" pitchFamily="34" charset="0"/>
            </a:endParaRPr>
          </a:p>
          <a:p>
            <a:pPr>
              <a:lnSpc>
                <a:spcPts val="1200"/>
              </a:lnSpc>
              <a:tabLst>
                <a:tab pos="166688" algn="l"/>
                <a:tab pos="284163" algn="l"/>
                <a:tab pos="398463" algn="l"/>
                <a:tab pos="512763" algn="l"/>
              </a:tabLst>
            </a:pPr>
            <a:endParaRPr lang="en-US"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197EF13D-E81D-4402-B76F-318B53A21393}"/>
              </a:ext>
            </a:extLst>
          </p:cNvPr>
          <p:cNvSpPr txBox="1"/>
          <p:nvPr/>
        </p:nvSpPr>
        <p:spPr>
          <a:xfrm>
            <a:off x="410401" y="4492960"/>
            <a:ext cx="4033012" cy="2564280"/>
          </a:xfrm>
          <a:prstGeom prst="rect">
            <a:avLst/>
          </a:prstGeom>
          <a:noFill/>
        </p:spPr>
        <p:txBody>
          <a:bodyPr wrap="square" lIns="0" tIns="0" rIns="0" bIns="0" rtlCol="0">
            <a:noAutofit/>
          </a:bodyPr>
          <a:lstStyle/>
          <a:p>
            <a:pPr>
              <a:lnSpc>
                <a:spcPts val="1200"/>
              </a:lnSpc>
              <a:tabLst>
                <a:tab pos="166688" algn="l"/>
                <a:tab pos="284163" algn="l"/>
                <a:tab pos="398463" algn="l"/>
                <a:tab pos="512763" algn="l"/>
              </a:tabLst>
            </a:pPr>
            <a:endParaRPr lang="en-US" sz="1100" dirty="0">
              <a:latin typeface="Arial" panose="020B0604020202020204" pitchFamily="34" charset="0"/>
              <a:cs typeface="Arial" panose="020B0604020202020204" pitchFamily="34" charset="0"/>
            </a:endParaRPr>
          </a:p>
          <a:p>
            <a:pPr>
              <a:lnSpc>
                <a:spcPts val="1200"/>
              </a:lnSpc>
              <a:tabLst>
                <a:tab pos="166688" algn="l"/>
                <a:tab pos="284163" algn="l"/>
                <a:tab pos="398463" algn="l"/>
                <a:tab pos="512763" algn="l"/>
              </a:tabLst>
            </a:pPr>
            <a:r>
              <a:rPr lang="en-US" sz="1500" b="1" dirty="0">
                <a:solidFill>
                  <a:schemeClr val="bg1"/>
                </a:solidFill>
                <a:latin typeface="Arial Black" panose="020B0604020202020204" pitchFamily="34" charset="0"/>
                <a:cs typeface="Arial Black" panose="020B0604020202020204" pitchFamily="34" charset="0"/>
              </a:rPr>
              <a:t>Bathrooms and Breakrooms</a:t>
            </a:r>
          </a:p>
          <a:p>
            <a:pPr>
              <a:lnSpc>
                <a:spcPts val="900"/>
              </a:lnSpc>
              <a:tabLst>
                <a:tab pos="166688" algn="l"/>
                <a:tab pos="284163" algn="l"/>
                <a:tab pos="398463" algn="l"/>
                <a:tab pos="512763" algn="l"/>
              </a:tabLst>
            </a:pPr>
            <a:endParaRPr lang="en-US" sz="1100" dirty="0">
              <a:solidFill>
                <a:schemeClr val="bg1"/>
              </a:solidFill>
              <a:latin typeface="Arial" panose="020B0604020202020204" pitchFamily="34" charset="0"/>
              <a:cs typeface="Arial" panose="020B0604020202020204" pitchFamily="34" charset="0"/>
            </a:endParaRPr>
          </a:p>
          <a:p>
            <a:pPr>
              <a:lnSpc>
                <a:spcPts val="9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	Bathrooms and Breakrooms should be cleaned daily.</a:t>
            </a:r>
          </a:p>
          <a:p>
            <a:pPr>
              <a:lnSpc>
                <a:spcPts val="1200"/>
              </a:lnSpc>
              <a:tabLst>
                <a:tab pos="166688" algn="l"/>
                <a:tab pos="284163" algn="l"/>
                <a:tab pos="398463" algn="l"/>
                <a:tab pos="512763" algn="l"/>
              </a:tabLst>
            </a:pPr>
            <a:endParaRPr lang="en-US" sz="1100" b="1" dirty="0">
              <a:latin typeface="Arial" panose="020B0604020202020204" pitchFamily="34" charset="0"/>
              <a:cs typeface="Arial" panose="020B0604020202020204" pitchFamily="34" charset="0"/>
            </a:endParaRPr>
          </a:p>
          <a:p>
            <a:pPr>
              <a:lnSpc>
                <a:spcPts val="1300"/>
              </a:lnSpc>
              <a:tabLst>
                <a:tab pos="166688" algn="l"/>
                <a:tab pos="284163" algn="l"/>
                <a:tab pos="398463" algn="l"/>
                <a:tab pos="512763" algn="l"/>
              </a:tabLst>
            </a:pPr>
            <a:r>
              <a:rPr lang="en-US" sz="1500" b="1" dirty="0">
                <a:solidFill>
                  <a:schemeClr val="bg1"/>
                </a:solidFill>
                <a:latin typeface="Arial Black" panose="020B0604020202020204" pitchFamily="34" charset="0"/>
                <a:cs typeface="Arial Black" panose="020B0604020202020204" pitchFamily="34" charset="0"/>
              </a:rPr>
              <a:t>Back of House/Front of House</a:t>
            </a:r>
          </a:p>
          <a:p>
            <a:pPr>
              <a:lnSpc>
                <a:spcPts val="900"/>
              </a:lnSpc>
              <a:tabLst>
                <a:tab pos="166688" algn="l"/>
                <a:tab pos="284163" algn="l"/>
                <a:tab pos="398463" algn="l"/>
                <a:tab pos="512763" algn="l"/>
              </a:tabLst>
            </a:pPr>
            <a:endParaRPr lang="en-US" sz="1150" dirty="0">
              <a:solidFill>
                <a:schemeClr val="bg1"/>
              </a:solidFill>
              <a:latin typeface="Arial" panose="020B0604020202020204" pitchFamily="34" charset="0"/>
              <a:cs typeface="Arial" panose="020B0604020202020204" pitchFamily="34" charset="0"/>
            </a:endParaRPr>
          </a:p>
          <a:p>
            <a:pPr>
              <a:lnSpc>
                <a:spcPts val="9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 	BOH/FOH areas should be cleaned at the beginning and </a:t>
            </a:r>
          </a:p>
          <a:p>
            <a:pPr>
              <a:lnSpc>
                <a:spcPts val="12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end of each shift.</a:t>
            </a:r>
          </a:p>
          <a:p>
            <a:pPr>
              <a:lnSpc>
                <a:spcPts val="400"/>
              </a:lnSpc>
              <a:tabLst>
                <a:tab pos="166688" algn="l"/>
                <a:tab pos="284163" algn="l"/>
                <a:tab pos="398463" algn="l"/>
                <a:tab pos="512763" algn="l"/>
              </a:tabLst>
            </a:pPr>
            <a:endParaRPr lang="en-US" sz="1100" dirty="0">
              <a:latin typeface="Arial" panose="020B0604020202020204" pitchFamily="34" charset="0"/>
              <a:cs typeface="Arial" panose="020B0604020202020204" pitchFamily="34" charset="0"/>
            </a:endParaRPr>
          </a:p>
          <a:p>
            <a:pPr>
              <a:lnSpc>
                <a:spcPts val="9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 	Keyboard should be wiped down by applying a cleaner to  </a:t>
            </a:r>
          </a:p>
          <a:p>
            <a:pPr>
              <a:lnSpc>
                <a:spcPts val="12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towel and gently wiping down.</a:t>
            </a:r>
          </a:p>
          <a:p>
            <a:pPr>
              <a:lnSpc>
                <a:spcPts val="400"/>
              </a:lnSpc>
              <a:tabLst>
                <a:tab pos="166688" algn="l"/>
                <a:tab pos="284163" algn="l"/>
                <a:tab pos="398463" algn="l"/>
                <a:tab pos="512763" algn="l"/>
              </a:tabLst>
            </a:pPr>
            <a:endParaRPr lang="en-US" sz="1100" dirty="0">
              <a:latin typeface="Arial" panose="020B0604020202020204" pitchFamily="34" charset="0"/>
              <a:cs typeface="Arial" panose="020B0604020202020204" pitchFamily="34" charset="0"/>
            </a:endParaRPr>
          </a:p>
          <a:p>
            <a:pPr>
              <a:lnSpc>
                <a:spcPts val="900"/>
              </a:lnSpc>
              <a:tabLst>
                <a:tab pos="166688" algn="l"/>
                <a:tab pos="284163" algn="l"/>
                <a:tab pos="398463" algn="l"/>
                <a:tab pos="512763" algn="l"/>
              </a:tabLst>
            </a:pPr>
            <a:r>
              <a:rPr lang="en-US" sz="1100" dirty="0">
                <a:latin typeface="Arial" panose="020B0604020202020204" pitchFamily="34" charset="0"/>
                <a:cs typeface="Arial" panose="020B0604020202020204" pitchFamily="34" charset="0"/>
              </a:rPr>
              <a:t>   • 	Never spray any cleaner directly on a keyboard.</a:t>
            </a:r>
          </a:p>
          <a:p>
            <a:pPr>
              <a:lnSpc>
                <a:spcPts val="1200"/>
              </a:lnSpc>
              <a:tabLst>
                <a:tab pos="166688" algn="l"/>
                <a:tab pos="284163" algn="l"/>
                <a:tab pos="398463" algn="l"/>
                <a:tab pos="512763" algn="l"/>
              </a:tabLst>
            </a:pPr>
            <a:endParaRPr lang="en-US" sz="1100" b="1" dirty="0">
              <a:latin typeface="Arial Black" panose="020B0604020202020204" pitchFamily="34" charset="0"/>
              <a:cs typeface="Arial Black" panose="020B0604020202020204" pitchFamily="34" charset="0"/>
            </a:endParaRPr>
          </a:p>
          <a:p>
            <a:pPr>
              <a:lnSpc>
                <a:spcPts val="1200"/>
              </a:lnSpc>
              <a:tabLst>
                <a:tab pos="166688" algn="l"/>
                <a:tab pos="284163" algn="l"/>
                <a:tab pos="398463" algn="l"/>
                <a:tab pos="512763" algn="l"/>
              </a:tabLst>
            </a:pPr>
            <a:endParaRPr lang="en-US" sz="1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7298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30A25A6-D034-BF40-9A45-959283D8F90A}"/>
              </a:ext>
            </a:extLst>
          </p:cNvPr>
          <p:cNvSpPr txBox="1"/>
          <p:nvPr/>
        </p:nvSpPr>
        <p:spPr>
          <a:xfrm>
            <a:off x="183270" y="337375"/>
            <a:ext cx="6298602" cy="4395366"/>
          </a:xfrm>
          <a:prstGeom prst="rect">
            <a:avLst/>
          </a:prstGeom>
          <a:noFill/>
        </p:spPr>
        <p:txBody>
          <a:bodyPr wrap="square" lIns="0" tIns="0" rIns="0" bIns="0" rtlCol="0">
            <a:noAutofit/>
          </a:body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All Employees Must Wear Face Coverings</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 mandate that our employees wear face coverings in our stores and outside the stores for curbside pickup. Any employee who refuses to wear a face covering will be sent home.  Employee’s may use their own face coverings (if they are appropriate) or those we supply. </a:t>
            </a:r>
            <a:endParaRPr kumimoji="0" lang="en-US" sz="12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panose="020B0604020202020204" pitchFamily="34" charset="0"/>
            </a:endParaRPr>
          </a:p>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Customer Face Coverings</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Our policy regarding whether a customer must wear a mask will be dictated by state/local guidance and school policy. </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Where not required, signage will read “We request that customers wear masks to help keep our employees safe.”</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If legally required, any customer who is not wearing a mask should be stopped from entering the store. Once in the store, if the mask is removed, a member of management should politely approach the customer, reiterate the signed policy and offer them the opportunity to put the mask back on or to leave the store. If a customer is combative or refuses to comply, contact campus security/police for assistance. </a:t>
            </a:r>
            <a:endParaRPr kumimoji="0" lang="en-US" sz="12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auto" latinLnBrk="0" hangingPunct="1">
              <a:lnSpc>
                <a:spcPts val="38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38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xmlns="" id="{17E057D6-3AE9-AB4F-91AB-FC4AC8DF3485}"/>
              </a:ext>
            </a:extLst>
          </p:cNvPr>
          <p:cNvSpPr txBox="1"/>
          <p:nvPr/>
        </p:nvSpPr>
        <p:spPr>
          <a:xfrm>
            <a:off x="8143200" y="7430400"/>
            <a:ext cx="17640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7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REENTRY STRATEGY | 16</a:t>
            </a:r>
          </a:p>
        </p:txBody>
      </p:sp>
    </p:spTree>
    <p:custDataLst>
      <p:tags r:id="rId1"/>
    </p:custDataLst>
    <p:extLst>
      <p:ext uri="{BB962C8B-B14F-4D97-AF65-F5344CB8AC3E}">
        <p14:creationId xmlns:p14="http://schemas.microsoft.com/office/powerpoint/2010/main" val="38568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7E057D6-3AE9-AB4F-91AB-FC4AC8DF3485}"/>
              </a:ext>
            </a:extLst>
          </p:cNvPr>
          <p:cNvSpPr txBox="1"/>
          <p:nvPr/>
        </p:nvSpPr>
        <p:spPr>
          <a:xfrm>
            <a:off x="8143200" y="7430400"/>
            <a:ext cx="17640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7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REENTRY STRATEGY | 17</a:t>
            </a:r>
          </a:p>
        </p:txBody>
      </p:sp>
      <p:sp>
        <p:nvSpPr>
          <p:cNvPr id="9" name="TextBox 8">
            <a:extLst>
              <a:ext uri="{FF2B5EF4-FFF2-40B4-BE49-F238E27FC236}">
                <a16:creationId xmlns:a16="http://schemas.microsoft.com/office/drawing/2014/main" xmlns="" id="{7A7D1114-4705-AD47-85DC-5CDDDA1F79D8}"/>
              </a:ext>
            </a:extLst>
          </p:cNvPr>
          <p:cNvSpPr txBox="1"/>
          <p:nvPr/>
        </p:nvSpPr>
        <p:spPr>
          <a:xfrm>
            <a:off x="410400" y="381600"/>
            <a:ext cx="4086296" cy="2440181"/>
          </a:xfrm>
          <a:prstGeom prst="rect">
            <a:avLst/>
          </a:prstGeom>
          <a:noFill/>
        </p:spPr>
        <p:txBody>
          <a:bodyPr wrap="square" lIns="0" tIns="0" rIns="0" bIns="0" rtlCol="0">
            <a:noAutofit/>
          </a:bodyPr>
          <a:lstStyle/>
          <a:p>
            <a:pPr marL="0" marR="0" lvl="0" indent="0" algn="l" defTabSz="914400" rtl="0" eaLnBrk="1" fontAlgn="auto" latinLnBrk="0" hangingPunct="1">
              <a:lnSpc>
                <a:spcPts val="3800"/>
              </a:lnSpc>
              <a:spcBef>
                <a:spcPts val="0"/>
              </a:spcBef>
              <a:spcAft>
                <a:spcPts val="0"/>
              </a:spcAft>
              <a:buClrTx/>
              <a:buSzTx/>
              <a:buFontTx/>
              <a:buNone/>
              <a:tabLst>
                <a:tab pos="166688" algn="l"/>
                <a:tab pos="284163" algn="l"/>
              </a:tabLst>
              <a:defRPr/>
            </a:pPr>
            <a:r>
              <a:rPr kumimoji="0" lang="en-US" sz="30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Symptomatic</a:t>
            </a:r>
          </a:p>
          <a:p>
            <a:pPr marL="0" marR="0" lvl="0" indent="0" algn="l" defTabSz="914400" rtl="0" eaLnBrk="1" fontAlgn="auto" latinLnBrk="0" hangingPunct="1">
              <a:lnSpc>
                <a:spcPts val="2600"/>
              </a:lnSpc>
              <a:spcBef>
                <a:spcPts val="0"/>
              </a:spcBef>
              <a:spcAft>
                <a:spcPts val="0"/>
              </a:spcAft>
              <a:buClrTx/>
              <a:buSzTx/>
              <a:buFontTx/>
              <a:buNone/>
              <a:tabLst>
                <a:tab pos="166688" algn="l"/>
                <a:tab pos="284163" algn="l"/>
              </a:tabLst>
              <a:defRPr/>
            </a:pPr>
            <a:r>
              <a:rPr kumimoji="0" lang="en-US" sz="30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Employee Isolation</a:t>
            </a:r>
          </a:p>
          <a:p>
            <a:pPr marL="0" marR="0" lvl="0" indent="0" algn="l" defTabSz="914400" rtl="0" eaLnBrk="1" fontAlgn="auto" latinLnBrk="0" hangingPunct="1">
              <a:lnSpc>
                <a:spcPts val="2600"/>
              </a:lnSpc>
              <a:spcBef>
                <a:spcPts val="0"/>
              </a:spcBef>
              <a:spcAft>
                <a:spcPts val="0"/>
              </a:spcAft>
              <a:buClrTx/>
              <a:buSzTx/>
              <a:buFontTx/>
              <a:buNone/>
              <a:tabLst>
                <a:tab pos="166688" algn="l"/>
                <a:tab pos="284163" algn="l"/>
              </a:tabLst>
              <a:defRPr/>
            </a:pPr>
            <a:r>
              <a:rPr kumimoji="0" lang="en-US" sz="30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Protocol</a:t>
            </a:r>
            <a:endParaRPr kumimoji="0" lang="en-US" sz="12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auto" latinLnBrk="0" hangingPunct="1">
              <a:lnSpc>
                <a:spcPts val="800"/>
              </a:lnSpc>
              <a:spcBef>
                <a:spcPts val="0"/>
              </a:spcBef>
              <a:spcAft>
                <a:spcPts val="0"/>
              </a:spcAft>
              <a:buClrTx/>
              <a:buSzTx/>
              <a:buFontTx/>
              <a:buNone/>
              <a:tabLst>
                <a:tab pos="166688" algn="l"/>
                <a:tab pos="284163" algn="l"/>
              </a:tabLst>
              <a:defRPr/>
            </a:pPr>
            <a:endParaRPr kumimoji="0" lang="en-US" sz="1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ensure the safety of our employees and customers, we ask all employees to follow the recommendations for quarantine or isolation in the event they are symptomatic of COVID-19.</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are asking employees to stay home if sick, monitoring themselves for symptoms and where appropriate, quarantine.</a:t>
            </a:r>
          </a:p>
        </p:txBody>
      </p:sp>
      <p:sp>
        <p:nvSpPr>
          <p:cNvPr id="10" name="TextBox 9">
            <a:extLst>
              <a:ext uri="{FF2B5EF4-FFF2-40B4-BE49-F238E27FC236}">
                <a16:creationId xmlns:a16="http://schemas.microsoft.com/office/drawing/2014/main" xmlns="" id="{1D53C229-9A75-3B47-9685-E7F0AEB902E2}"/>
              </a:ext>
            </a:extLst>
          </p:cNvPr>
          <p:cNvSpPr txBox="1"/>
          <p:nvPr/>
        </p:nvSpPr>
        <p:spPr>
          <a:xfrm>
            <a:off x="5345495" y="126556"/>
            <a:ext cx="4712905" cy="6707689"/>
          </a:xfrm>
          <a:prstGeom prst="rect">
            <a:avLst/>
          </a:prstGeom>
          <a:noFill/>
        </p:spPr>
        <p:txBody>
          <a:bodyPr wrap="square" lIns="0" tIns="0" rIns="0" bIns="0" rtlCol="0">
            <a:noAutofit/>
          </a:bodyPr>
          <a:lstStyle/>
          <a:p>
            <a:pPr marL="0" marR="0" lvl="0" indent="0" algn="l" defTabSz="914400" rtl="0" eaLnBrk="1" fontAlgn="auto" latinLnBrk="0" hangingPunct="1">
              <a:lnSpc>
                <a:spcPts val="2400"/>
              </a:lnSpc>
              <a:spcBef>
                <a:spcPts val="0"/>
              </a:spcBef>
              <a:spcAft>
                <a:spcPts val="0"/>
              </a:spcAft>
              <a:buClrTx/>
              <a:buSzTx/>
              <a:buFontTx/>
              <a:buNone/>
              <a:tabLst>
                <a:tab pos="166688" algn="l"/>
                <a:tab pos="284163" algn="l"/>
                <a:tab pos="398463" algn="l"/>
                <a:tab pos="512763" algn="l"/>
              </a:tabLst>
              <a:defRPr/>
            </a:pPr>
            <a:r>
              <a:rPr kumimoji="0" lang="en-US" sz="30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Quarantine/Isolation</a:t>
            </a:r>
          </a:p>
          <a:p>
            <a:pPr marL="0" marR="0" lvl="0" indent="0" algn="l" defTabSz="914400" rtl="0" eaLnBrk="1" fontAlgn="auto" latinLnBrk="0" hangingPunct="1">
              <a:lnSpc>
                <a:spcPts val="2400"/>
              </a:lnSpc>
              <a:spcBef>
                <a:spcPts val="0"/>
              </a:spcBef>
              <a:spcAft>
                <a:spcPts val="0"/>
              </a:spcAft>
              <a:buClrTx/>
              <a:buSzTx/>
              <a:buFontTx/>
              <a:buNone/>
              <a:tabLst>
                <a:tab pos="166688" algn="l"/>
                <a:tab pos="284163" algn="l"/>
                <a:tab pos="398463" algn="l"/>
                <a:tab pos="512763" algn="l"/>
              </a:tabLst>
              <a:defRPr/>
            </a:pPr>
            <a:r>
              <a:rPr kumimoji="0" lang="en-US" sz="30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Scenarios</a:t>
            </a:r>
            <a:endParaRPr kumimoji="0" lang="en-US" sz="12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auto" latinLnBrk="0" hangingPunct="1">
              <a:lnSpc>
                <a:spcPts val="1100"/>
              </a:lnSpc>
              <a:spcBef>
                <a:spcPts val="0"/>
              </a:spcBef>
              <a:spcAft>
                <a:spcPts val="0"/>
              </a:spcAft>
              <a:buClrTx/>
              <a:buSzTx/>
              <a:buFontTx/>
              <a:buNone/>
              <a:tabLst>
                <a:tab pos="166688" algn="l"/>
                <a:tab pos="284163" algn="l"/>
                <a:tab pos="398463" algn="l"/>
                <a:tab pos="512763" algn="l"/>
              </a:tabLst>
              <a:defRPr/>
            </a:pPr>
            <a:endParaRPr kumimoji="0" lang="en-US" sz="12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5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1. Employee is Symptomatic</a:t>
            </a:r>
            <a:endParaRPr kumimoji="0" lang="en-US" sz="1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900"/>
              </a:lnSpc>
              <a:spcBef>
                <a:spcPts val="0"/>
              </a:spcBef>
              <a:spcAft>
                <a:spcPts val="0"/>
              </a:spcAft>
              <a:buClrTx/>
              <a:buSzTx/>
              <a:buFontTx/>
              <a:buNone/>
              <a:tabLst>
                <a:tab pos="166688" algn="l"/>
                <a:tab pos="284163" algn="l"/>
                <a:tab pos="398463" algn="l"/>
                <a:tab pos="512763" algn="l"/>
              </a:tabLst>
              <a:defRPr/>
            </a:pPr>
            <a:endParaRPr kumimoji="0" lang="en-US" sz="11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9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Employee should stay at home until symptoms resolve</a:t>
            </a:r>
          </a:p>
          <a:p>
            <a:pPr marL="0" marR="0" lvl="0" indent="0" algn="l" defTabSz="914400" rtl="0" eaLnBrk="1" fontAlgn="auto" latinLnBrk="0" hangingPunct="1">
              <a:lnSpc>
                <a:spcPts val="500"/>
              </a:lnSpc>
              <a:spcBef>
                <a:spcPts val="0"/>
              </a:spcBef>
              <a:spcAft>
                <a:spcPts val="0"/>
              </a:spcAft>
              <a:buClrTx/>
              <a:buSzTx/>
              <a:buFontTx/>
              <a:buNone/>
              <a:tabLst>
                <a:tab pos="166688" algn="l"/>
                <a:tab pos="284163" algn="l"/>
                <a:tab pos="398463" algn="l"/>
                <a:tab pos="512763" algn="l"/>
              </a:tabLst>
              <a:defRPr/>
            </a:pPr>
            <a:endParaRPr kumimoji="0" lang="en-US" sz="1100" b="1" i="0" u="none" strike="noStrike" kern="1200" cap="none" spc="0" normalizeH="0" baseline="0" noProof="0" dirty="0">
              <a:ln>
                <a:noFill/>
              </a:ln>
              <a:solidFill>
                <a:prstClr val="black"/>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auto" latinLnBrk="0" hangingPunct="1">
              <a:lnSpc>
                <a:spcPts val="12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No fever present for a period of 72 hours without use of fever reducing </a:t>
            </a:r>
          </a:p>
          <a:p>
            <a:pPr marL="0" marR="0" lvl="0" indent="0" algn="l" defTabSz="914400" rtl="0" eaLnBrk="1" fontAlgn="auto" latinLnBrk="0" hangingPunct="1">
              <a:lnSpc>
                <a:spcPts val="12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medication.</a:t>
            </a:r>
          </a:p>
          <a:p>
            <a:pPr marL="0" marR="0" lvl="0" indent="0" algn="l" defTabSz="914400" rtl="0" eaLnBrk="1" fontAlgn="auto" latinLnBrk="0" hangingPunct="1">
              <a:lnSpc>
                <a:spcPts val="1200"/>
              </a:lnSpc>
              <a:spcBef>
                <a:spcPts val="0"/>
              </a:spcBef>
              <a:spcAft>
                <a:spcPts val="0"/>
              </a:spcAft>
              <a:buClrTx/>
              <a:buSzTx/>
              <a:buFontTx/>
              <a:buNone/>
              <a:tabLst>
                <a:tab pos="166688" algn="l"/>
                <a:tab pos="284163" algn="l"/>
                <a:tab pos="398463" algn="l"/>
                <a:tab pos="512763" algn="l"/>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5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2. Someone in the employee’s house is</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5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    Symptomatic</a:t>
            </a:r>
            <a:endParaRPr kumimoji="0" lang="en-US" sz="1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900"/>
              </a:lnSpc>
              <a:spcBef>
                <a:spcPts val="0"/>
              </a:spcBef>
              <a:spcAft>
                <a:spcPts val="0"/>
              </a:spcAft>
              <a:buClrTx/>
              <a:buSzTx/>
              <a:buFontTx/>
              <a:buNone/>
              <a:tabLst>
                <a:tab pos="166688" algn="l"/>
                <a:tab pos="284163" algn="l"/>
                <a:tab pos="398463" algn="l"/>
                <a:tab pos="512763" algn="l"/>
              </a:tabLst>
              <a:defRPr/>
            </a:pPr>
            <a:endParaRPr kumimoji="0" lang="en-US" sz="11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Employee should Immediately engage the Benefits department at</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benefits@bned.com for assessment. </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Review the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CDC Resource page for Caregivers</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5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3. Employee was exposed to someone</a:t>
            </a:r>
          </a:p>
          <a:p>
            <a:pPr marL="0" marR="0" lvl="0" indent="0" algn="l" defTabSz="914400" rtl="0" eaLnBrk="1" fontAlgn="auto" latinLnBrk="0" hangingPunct="1">
              <a:lnSpc>
                <a:spcPts val="1400"/>
              </a:lnSpc>
              <a:spcBef>
                <a:spcPts val="0"/>
              </a:spcBef>
              <a:spcAft>
                <a:spcPts val="0"/>
              </a:spcAft>
              <a:buClrTx/>
              <a:buSzTx/>
              <a:buFontTx/>
              <a:buNone/>
              <a:tabLst>
                <a:tab pos="166688" algn="l"/>
                <a:tab pos="284163" algn="l"/>
                <a:tab pos="398463" algn="l"/>
                <a:tab pos="512763" algn="l"/>
              </a:tabLst>
              <a:defRPr/>
            </a:pPr>
            <a:r>
              <a:rPr kumimoji="0" lang="en-US" sz="15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    (outside of their household) who is    </a:t>
            </a:r>
          </a:p>
          <a:p>
            <a:pPr marL="0" marR="0" lvl="0" indent="0" algn="l" defTabSz="914400" rtl="0" eaLnBrk="1" fontAlgn="auto" latinLnBrk="0" hangingPunct="1">
              <a:lnSpc>
                <a:spcPts val="1400"/>
              </a:lnSpc>
              <a:spcBef>
                <a:spcPts val="0"/>
              </a:spcBef>
              <a:spcAft>
                <a:spcPts val="0"/>
              </a:spcAft>
              <a:buClrTx/>
              <a:buSzTx/>
              <a:buFontTx/>
              <a:buNone/>
              <a:tabLst>
                <a:tab pos="166688" algn="l"/>
                <a:tab pos="284163" algn="l"/>
                <a:tab pos="398463" algn="l"/>
                <a:tab pos="512763" algn="l"/>
              </a:tabLst>
              <a:defRPr/>
            </a:pPr>
            <a:r>
              <a:rPr kumimoji="0" lang="en-US" sz="15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    Symptomatic</a:t>
            </a:r>
            <a:endParaRPr kumimoji="0" lang="en-US" sz="1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900"/>
              </a:lnSpc>
              <a:spcBef>
                <a:spcPts val="0"/>
              </a:spcBef>
              <a:spcAft>
                <a:spcPts val="0"/>
              </a:spcAft>
              <a:buClrTx/>
              <a:buSzTx/>
              <a:buFontTx/>
              <a:buNone/>
              <a:tabLst>
                <a:tab pos="166688" algn="l"/>
                <a:tab pos="284163" algn="l"/>
                <a:tab pos="398463" algn="l"/>
                <a:tab pos="512763" algn="l"/>
              </a:tabLst>
              <a:defRPr/>
            </a:pPr>
            <a:endParaRPr kumimoji="0" lang="en-US" sz="11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Employee should engage with the Benefits department and monitor</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symptoms.</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endParaRPr kumimoji="0" lang="en-US" sz="18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5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4. Someone in the employee’s house was</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5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    exposed to a third party who is now</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5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    Symptomatic</a:t>
            </a:r>
            <a:endParaRPr kumimoji="0" lang="en-US" sz="1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900"/>
              </a:lnSpc>
              <a:spcBef>
                <a:spcPts val="0"/>
              </a:spcBef>
              <a:spcAft>
                <a:spcPts val="0"/>
              </a:spcAft>
              <a:buClrTx/>
              <a:buSzTx/>
              <a:buFontTx/>
              <a:buNone/>
              <a:tabLst>
                <a:tab pos="166688" algn="l"/>
                <a:tab pos="284163" algn="l"/>
                <a:tab pos="398463" algn="l"/>
                <a:tab pos="512763" algn="l"/>
              </a:tabLst>
              <a:defRPr/>
            </a:pPr>
            <a:endParaRPr kumimoji="0" lang="en-US" sz="11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9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Employee can continue to work but is expected to self-monitor for any</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symptoms of illness (fever, fatigue, cough, difficulty breathing).</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Employee should report those symptoms immediately if they occur.</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Employee with symptoms falls into scenario 1 above.</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5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5. Customer or Employee at work is visibly ill</a:t>
            </a:r>
          </a:p>
          <a:p>
            <a:pPr marL="0" marR="0" lvl="0" indent="0" algn="l" defTabSz="914400" rtl="0" eaLnBrk="1" fontAlgn="auto" latinLnBrk="0" hangingPunct="1">
              <a:lnSpc>
                <a:spcPts val="1400"/>
              </a:lnSpc>
              <a:spcBef>
                <a:spcPts val="0"/>
              </a:spcBef>
              <a:spcAft>
                <a:spcPts val="0"/>
              </a:spcAft>
              <a:buClrTx/>
              <a:buSzTx/>
              <a:buFontTx/>
              <a:buNone/>
              <a:tabLst>
                <a:tab pos="166688" algn="l"/>
                <a:tab pos="284163" algn="l"/>
                <a:tab pos="398463" algn="l"/>
                <a:tab pos="512763" algn="l"/>
              </a:tabLst>
              <a:defRPr/>
            </a:pPr>
            <a:r>
              <a:rPr kumimoji="0" lang="en-US" sz="15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Two members of management  should observe the individual and</a:t>
            </a:r>
          </a:p>
          <a:p>
            <a:pPr marL="0" marR="0" lvl="0" indent="0" algn="l" defTabSz="914400" rtl="0" eaLnBrk="1" fontAlgn="auto" latinLnBrk="0" hangingPunct="1">
              <a:lnSpc>
                <a:spcPts val="14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document their observations.</a:t>
            </a:r>
          </a:p>
          <a:p>
            <a:pPr marL="0" marR="0" lvl="0" indent="0" algn="l" defTabSz="914400" rtl="0" eaLnBrk="1" fontAlgn="auto" latinLnBrk="0" hangingPunct="1">
              <a:lnSpc>
                <a:spcPts val="1400"/>
              </a:lnSpc>
              <a:spcBef>
                <a:spcPts val="0"/>
              </a:spcBef>
              <a:spcAft>
                <a:spcPts val="0"/>
              </a:spcAft>
              <a:buClrTx/>
              <a:buSzTx/>
              <a:buFontTx/>
              <a:buNone/>
              <a:tabLst>
                <a:tab pos="166688" algn="l"/>
                <a:tab pos="284163" algn="l"/>
                <a:tab pos="398463" algn="l"/>
                <a:tab pos="512763" algn="l"/>
              </a:tabLst>
              <a:defRPr/>
            </a:pPr>
            <a:r>
              <a:rPr kumimoji="0" lang="en-US" sz="15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Most senior member of management should approach the employee </a:t>
            </a:r>
          </a:p>
          <a:p>
            <a:pPr marL="0" marR="0" lvl="0" indent="0" algn="l" defTabSz="914400" rtl="0" eaLnBrk="1" fontAlgn="auto" latinLnBrk="0" hangingPunct="1">
              <a:lnSpc>
                <a:spcPts val="14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 customer, detail what they have observed, ask that the customer or</a:t>
            </a:r>
          </a:p>
          <a:p>
            <a:pPr marL="0" marR="0" lvl="0" indent="0" algn="l" defTabSz="914400" rtl="0" eaLnBrk="1" fontAlgn="auto" latinLnBrk="0" hangingPunct="1">
              <a:lnSpc>
                <a:spcPts val="14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employee leave the store until their symptoms are gone.</a:t>
            </a:r>
          </a:p>
          <a:p>
            <a:pPr marL="0" marR="0" lvl="0" indent="0" algn="l" defTabSz="914400" rtl="0" eaLnBrk="1" fontAlgn="auto" latinLnBrk="0" hangingPunct="1">
              <a:lnSpc>
                <a:spcPts val="14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If a customer refuses, store may contact the campus security/police for</a:t>
            </a:r>
          </a:p>
          <a:p>
            <a:pPr marL="0" marR="0" lvl="0" indent="0" algn="l" defTabSz="914400" rtl="0" eaLnBrk="1" fontAlgn="auto" latinLnBrk="0" hangingPunct="1">
              <a:lnSpc>
                <a:spcPts val="14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assistance.</a:t>
            </a:r>
          </a:p>
          <a:p>
            <a:pPr marL="0" marR="0" lvl="0" indent="0" algn="l" defTabSz="914400" rtl="0" eaLnBrk="1" fontAlgn="auto" latinLnBrk="0" hangingPunct="1">
              <a:lnSpc>
                <a:spcPts val="14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If employee, they must punch out and leave the store.</a:t>
            </a:r>
          </a:p>
          <a:p>
            <a:pPr marL="0" marR="0" lvl="0" indent="0" algn="l" defTabSz="914400" rtl="0" eaLnBrk="1" fontAlgn="auto" latinLnBrk="0" hangingPunct="1">
              <a:lnSpc>
                <a:spcPts val="14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Immediately disinfect all surrounding surfaces and keep others out of</a:t>
            </a:r>
          </a:p>
          <a:p>
            <a:pPr marL="0" marR="0" lvl="0" indent="0" algn="l" defTabSz="914400" rtl="0" eaLnBrk="1" fontAlgn="auto" latinLnBrk="0" hangingPunct="1">
              <a:lnSpc>
                <a:spcPts val="14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areas in which the customer or employee had been until all</a:t>
            </a:r>
          </a:p>
          <a:p>
            <a:pPr marL="0" marR="0" lvl="0" indent="0" algn="l" defTabSz="914400" rtl="0" eaLnBrk="1" fontAlgn="auto" latinLnBrk="0" hangingPunct="1">
              <a:lnSpc>
                <a:spcPts val="1400"/>
              </a:lnSpc>
              <a:spcBef>
                <a:spcPts val="0"/>
              </a:spcBef>
              <a:spcAft>
                <a:spcPts val="0"/>
              </a:spcAft>
              <a:buClrTx/>
              <a:buSzTx/>
              <a:buFontTx/>
              <a:buNone/>
              <a:tabLst>
                <a:tab pos="166688" algn="l"/>
                <a:tab pos="284163" algn="l"/>
                <a:tab pos="398463" algn="l"/>
                <a:tab pos="512763"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surfaces have been disinfected.</a:t>
            </a:r>
          </a:p>
        </p:txBody>
      </p:sp>
    </p:spTree>
    <p:custDataLst>
      <p:tags r:id="rId1"/>
    </p:custDataLst>
    <p:extLst>
      <p:ext uri="{BB962C8B-B14F-4D97-AF65-F5344CB8AC3E}">
        <p14:creationId xmlns:p14="http://schemas.microsoft.com/office/powerpoint/2010/main" val="894848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30A25A6-D034-BF40-9A45-959283D8F90A}"/>
              </a:ext>
            </a:extLst>
          </p:cNvPr>
          <p:cNvSpPr txBox="1"/>
          <p:nvPr/>
        </p:nvSpPr>
        <p:spPr>
          <a:xfrm>
            <a:off x="223026" y="377131"/>
            <a:ext cx="6298602" cy="5366845"/>
          </a:xfrm>
          <a:prstGeom prst="rect">
            <a:avLst/>
          </a:prstGeom>
          <a:noFill/>
        </p:spPr>
        <p:txBody>
          <a:bodyPr wrap="square" lIns="0" tIns="0" rIns="0" bIns="0" rtlCol="0">
            <a:noAutofit/>
          </a:body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At Risk Employees</a:t>
            </a:r>
          </a:p>
          <a:p>
            <a:pPr marL="0" marR="0" lvl="0" indent="0" algn="l" defTabSz="914400" rtl="0" eaLnBrk="1" fontAlgn="auto" latinLnBrk="0" hangingPunct="1">
              <a:lnSpc>
                <a:spcPts val="38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Reasonable Accommodations</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Upon request by an employee directly to the Benefits Department, the company will engage in the interactive process to explore whether a viable accommodation is available for any employee who has a disability.  The CDC has identified those at higher risk from COVID-19 to include:</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628650" marR="0" lvl="1"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tab pos="166688" algn="l"/>
                <a:tab pos="284163" algn="l"/>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Employees aged 65 or older;</a:t>
            </a:r>
          </a:p>
          <a:p>
            <a:pPr marL="628650" marR="0" lvl="1"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tab pos="166688" algn="l"/>
                <a:tab pos="284163" algn="l"/>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Employees with chronic lung disease or moderate to severe asthma;</a:t>
            </a:r>
          </a:p>
          <a:p>
            <a:pPr marL="628650" marR="0" lvl="1"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tab pos="166688" algn="l"/>
                <a:tab pos="284163" algn="l"/>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Employees who have serious heart conditions;</a:t>
            </a:r>
          </a:p>
          <a:p>
            <a:pPr marL="628650" marR="0" lvl="1"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tab pos="166688" algn="l"/>
                <a:tab pos="284163" algn="l"/>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Employees who are immunocompromised;</a:t>
            </a:r>
          </a:p>
          <a:p>
            <a:pPr marL="628650" marR="0" lvl="1"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tab pos="166688" algn="l"/>
                <a:tab pos="284163" algn="l"/>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Employees with severe obesity (body mass index [BMI] of 40 or higher);</a:t>
            </a:r>
          </a:p>
          <a:p>
            <a:pPr marL="628650" marR="0" lvl="1"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tab pos="166688" algn="l"/>
                <a:tab pos="284163" algn="l"/>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Employees with diabetes;</a:t>
            </a:r>
          </a:p>
          <a:p>
            <a:pPr marL="628650" marR="0" lvl="1"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tab pos="166688" algn="l"/>
                <a:tab pos="284163" algn="l"/>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Employees with chronic kidney disease undergoing dialysis;</a:t>
            </a:r>
          </a:p>
          <a:p>
            <a:pPr marL="628650" marR="0" lvl="1"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tab pos="166688" algn="l"/>
                <a:tab pos="284163" algn="l"/>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Employees with liver disease; and</a:t>
            </a:r>
          </a:p>
          <a:p>
            <a:pPr marL="628650" marR="0" lvl="1"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tab pos="166688" algn="l"/>
                <a:tab pos="284163" algn="l"/>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Employees who are pregnant.</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protocol will remain in effect until the HR Team has determined, based on guidance from the US health authorities or federal and local authorities, that it is safe to terminate. The HR Team will advise our stores once this determination has been made.</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Employees outside of the scenarios listed above who are unable to return to work should contact the Benefits Department directly to determine if an accommodation is a viable solution or if other options are necessary.</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r>
              <a:rPr kumimoji="0" lang="en-US" sz="1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Conversations regarding Accommodations should be made with the Benefits Department only.</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38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xmlns="" id="{17E057D6-3AE9-AB4F-91AB-FC4AC8DF3485}"/>
              </a:ext>
            </a:extLst>
          </p:cNvPr>
          <p:cNvSpPr txBox="1"/>
          <p:nvPr/>
        </p:nvSpPr>
        <p:spPr>
          <a:xfrm>
            <a:off x="8143200" y="7430400"/>
            <a:ext cx="17640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7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REENTRY STRATEGY | 18</a:t>
            </a:r>
          </a:p>
        </p:txBody>
      </p:sp>
    </p:spTree>
    <p:custDataLst>
      <p:tags r:id="rId1"/>
    </p:custDataLst>
    <p:extLst>
      <p:ext uri="{BB962C8B-B14F-4D97-AF65-F5344CB8AC3E}">
        <p14:creationId xmlns:p14="http://schemas.microsoft.com/office/powerpoint/2010/main" val="2130190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7E057D6-3AE9-AB4F-91AB-FC4AC8DF3485}"/>
              </a:ext>
            </a:extLst>
          </p:cNvPr>
          <p:cNvSpPr txBox="1"/>
          <p:nvPr/>
        </p:nvSpPr>
        <p:spPr>
          <a:xfrm>
            <a:off x="8143200" y="7430400"/>
            <a:ext cx="17640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7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REENTRY STRATEGY | 19</a:t>
            </a:r>
          </a:p>
        </p:txBody>
      </p:sp>
      <p:sp>
        <p:nvSpPr>
          <p:cNvPr id="10" name="TextBox 9">
            <a:extLst>
              <a:ext uri="{FF2B5EF4-FFF2-40B4-BE49-F238E27FC236}">
                <a16:creationId xmlns:a16="http://schemas.microsoft.com/office/drawing/2014/main" xmlns="" id="{1D53C229-9A75-3B47-9685-E7F0AEB902E2}"/>
              </a:ext>
            </a:extLst>
          </p:cNvPr>
          <p:cNvSpPr txBox="1"/>
          <p:nvPr/>
        </p:nvSpPr>
        <p:spPr>
          <a:xfrm>
            <a:off x="410401" y="381600"/>
            <a:ext cx="3860385" cy="7048800"/>
          </a:xfrm>
          <a:prstGeom prst="rect">
            <a:avLst/>
          </a:prstGeom>
          <a:noFill/>
        </p:spPr>
        <p:txBody>
          <a:bodyPr wrap="square" lIns="0" tIns="0" rIns="0" bIns="0" rtlCol="0" anchor="t">
            <a:noAutofit/>
          </a:bodyPr>
          <a:lstStyle/>
          <a:p>
            <a:pPr marL="0" marR="0" lvl="0" indent="0" algn="l" defTabSz="914400" rtl="0" eaLnBrk="1" fontAlgn="auto" latinLnBrk="0" hangingPunct="1">
              <a:lnSpc>
                <a:spcPts val="3000"/>
              </a:lnSpc>
              <a:spcBef>
                <a:spcPts val="0"/>
              </a:spcBef>
              <a:spcAft>
                <a:spcPts val="0"/>
              </a:spcAft>
              <a:buClrTx/>
              <a:buSzTx/>
              <a:buFontTx/>
              <a:buNone/>
              <a:tabLst>
                <a:tab pos="166688" algn="l"/>
                <a:tab pos="284163" algn="l"/>
                <a:tab pos="398463" algn="l"/>
                <a:tab pos="512763" algn="l"/>
              </a:tabLst>
              <a:defRPr/>
            </a:pPr>
            <a:r>
              <a:rPr kumimoji="0" lang="en-US" sz="3000" b="1" i="0" u="none" strike="noStrike" kern="1200" cap="none" spc="0" normalizeH="0" baseline="0" noProof="0" dirty="0">
                <a:ln>
                  <a:noFill/>
                </a:ln>
                <a:solidFill>
                  <a:prstClr val="white"/>
                </a:solidFill>
                <a:effectLst/>
                <a:uLnTx/>
                <a:uFillTx/>
                <a:latin typeface="Arial Black"/>
                <a:ea typeface="+mn-ea"/>
                <a:cs typeface="Arial Black" panose="020B0604020202020204" pitchFamily="34" charset="0"/>
              </a:rPr>
              <a:t>Screening Employees</a:t>
            </a:r>
          </a:p>
          <a:p>
            <a:pPr marL="0" marR="0" lvl="0" indent="0" algn="l" defTabSz="914400" rtl="0" eaLnBrk="1" fontAlgn="auto" latinLnBrk="0" hangingPunct="1">
              <a:lnSpc>
                <a:spcPts val="1200"/>
              </a:lnSpc>
              <a:spcBef>
                <a:spcPts val="0"/>
              </a:spcBef>
              <a:spcAft>
                <a:spcPts val="0"/>
              </a:spcAft>
              <a:buClrTx/>
              <a:buSzTx/>
              <a:buFontTx/>
              <a:buNone/>
              <a:tabLst>
                <a:tab pos="166688" algn="l"/>
                <a:tab pos="284163" algn="l"/>
                <a:tab pos="398463" algn="l"/>
                <a:tab pos="512763" algn="l"/>
              </a:tabLst>
              <a:defRPr/>
            </a:pPr>
            <a:endParaRPr kumimoji="0" lang="en-US" sz="12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500" b="1" i="0" u="none" strike="noStrike" kern="1200" cap="none" spc="0" normalizeH="0" baseline="0" noProof="0" dirty="0">
                <a:ln>
                  <a:noFill/>
                </a:ln>
                <a:solidFill>
                  <a:srgbClr val="00699A"/>
                </a:solidFill>
                <a:effectLst/>
                <a:uLnTx/>
                <a:uFillTx/>
                <a:latin typeface="Arial Black"/>
                <a:ea typeface="+mn-ea"/>
                <a:cs typeface="Arial Black" panose="020B0604020202020204" pitchFamily="34" charset="0"/>
              </a:rPr>
              <a:t>To ensure the safety of our employees and customers and follow state, local rule or school policy it is determined that employee health screening must occur before an employee is permitted to work.</a:t>
            </a:r>
          </a:p>
          <a:p>
            <a:pPr marL="0" marR="0" lvl="0" indent="0" algn="l" defTabSz="914400" rtl="0" eaLnBrk="1" fontAlgn="auto" latinLnBrk="0" hangingPunct="1">
              <a:lnSpc>
                <a:spcPts val="500"/>
              </a:lnSpc>
              <a:spcBef>
                <a:spcPts val="0"/>
              </a:spcBef>
              <a:spcAft>
                <a:spcPts val="0"/>
              </a:spcAft>
              <a:buClrTx/>
              <a:buSzTx/>
              <a:buFontTx/>
              <a:buNone/>
              <a:tabLst>
                <a:tab pos="166688" algn="l"/>
                <a:tab pos="284163" algn="l"/>
                <a:tab pos="398463" algn="l"/>
                <a:tab pos="512763" algn="l"/>
              </a:tabLst>
              <a:defRPr/>
            </a:pPr>
            <a:endParaRPr kumimoji="0" lang="en-US" sz="1100" b="1" i="0" u="none" strike="noStrike" kern="1200" cap="none" spc="0" normalizeH="0" baseline="0" noProof="0" dirty="0">
              <a:ln>
                <a:noFill/>
              </a:ln>
              <a:solidFill>
                <a:prstClr val="black"/>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auto" latinLnBrk="0" hangingPunct="1">
              <a:lnSpc>
                <a:spcPts val="1200"/>
              </a:lnSpc>
              <a:spcBef>
                <a:spcPts val="0"/>
              </a:spcBef>
              <a:spcAft>
                <a:spcPts val="0"/>
              </a:spcAft>
              <a:buClrTx/>
              <a:buSzTx/>
              <a:buFontTx/>
              <a:buNone/>
              <a:tabLst>
                <a:tab pos="166688" algn="l"/>
                <a:tab pos="284163" algn="l"/>
                <a:tab pos="398463" algn="l"/>
                <a:tab pos="512763" algn="l"/>
              </a:tabLst>
              <a:defRPr/>
            </a:pPr>
            <a:endPar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200"/>
              </a:lnSpc>
              <a:spcBef>
                <a:spcPts val="0"/>
              </a:spcBef>
              <a:spcAft>
                <a:spcPts val="0"/>
              </a:spcAft>
              <a:buClrTx/>
              <a:buSzTx/>
              <a:buFontTx/>
              <a:buNone/>
              <a:tabLst>
                <a:tab pos="166688" algn="l"/>
                <a:tab pos="284163" algn="l"/>
                <a:tab pos="398463" algn="l"/>
                <a:tab pos="512763" algn="l"/>
              </a:tabLst>
              <a:defRPr/>
            </a:pPr>
            <a:r>
              <a:rPr kumimoji="0" lang="en-US" sz="1500" b="1" i="0" u="none" strike="noStrike" kern="1200" cap="none" spc="0" normalizeH="0" baseline="0" noProof="0" dirty="0">
                <a:ln>
                  <a:noFill/>
                </a:ln>
                <a:solidFill>
                  <a:prstClr val="white"/>
                </a:solidFill>
                <a:effectLst/>
                <a:uLnTx/>
                <a:uFillTx/>
                <a:latin typeface="Arial Black"/>
                <a:ea typeface="+mn-ea"/>
                <a:cs typeface="Arial Black" panose="020B0604020202020204" pitchFamily="34" charset="0"/>
              </a:rPr>
              <a:t>Check Your Temperature</a:t>
            </a:r>
          </a:p>
          <a:p>
            <a:pPr marL="0" marR="0" lvl="0" indent="0" algn="l" defTabSz="914400" rtl="0" eaLnBrk="1" fontAlgn="auto" latinLnBrk="0" hangingPunct="1">
              <a:lnSpc>
                <a:spcPts val="900"/>
              </a:lnSpc>
              <a:spcBef>
                <a:spcPts val="0"/>
              </a:spcBef>
              <a:spcAft>
                <a:spcPts val="0"/>
              </a:spcAft>
              <a:buClrTx/>
              <a:buSzTx/>
              <a:buFontTx/>
              <a:buNone/>
              <a:tabLst>
                <a:tab pos="166688" algn="l"/>
                <a:tab pos="284163" algn="l"/>
                <a:tab pos="398463" algn="l"/>
                <a:tab pos="512763" algn="l"/>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7020" marR="0" lvl="0" indent="-11239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87338" algn="l"/>
                <a:tab pos="398463" algn="l"/>
                <a:tab pos="512763" algn="l"/>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Before leaving home for work, you must check your temperature using a thermometer to verify your temperature is under 100 degrees.</a:t>
            </a:r>
          </a:p>
          <a:p>
            <a:pPr marL="174625" marR="0" lvl="0" indent="0" algn="l" defTabSz="914400" rtl="0" eaLnBrk="1" fontAlgn="auto" latinLnBrk="0" hangingPunct="1">
              <a:lnSpc>
                <a:spcPct val="100000"/>
              </a:lnSpc>
              <a:spcBef>
                <a:spcPts val="0"/>
              </a:spcBef>
              <a:spcAft>
                <a:spcPts val="0"/>
              </a:spcAft>
              <a:buClrTx/>
              <a:buSzTx/>
              <a:buFontTx/>
              <a:buNone/>
              <a:tabLst>
                <a:tab pos="287338" algn="l"/>
                <a:tab pos="398463" algn="l"/>
                <a:tab pos="512763" algn="l"/>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166688" algn="l"/>
                <a:tab pos="284163" algn="l"/>
                <a:tab pos="398463" algn="l"/>
                <a:tab pos="512763" algn="l"/>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	•	If your temperature is 100 degrees or more, you</a:t>
            </a:r>
          </a:p>
          <a:p>
            <a:pPr marL="0" marR="0" lvl="0" indent="0" algn="l" defTabSz="914400" rtl="0" eaLnBrk="1" fontAlgn="auto" latinLnBrk="0" hangingPunct="1">
              <a:lnSpc>
                <a:spcPct val="100000"/>
              </a:lnSpc>
              <a:spcBef>
                <a:spcPts val="0"/>
              </a:spcBef>
              <a:spcAft>
                <a:spcPts val="0"/>
              </a:spcAft>
              <a:buClrTx/>
              <a:buSzTx/>
              <a:buFontTx/>
              <a:buNone/>
              <a:tabLst>
                <a:tab pos="166688" algn="l"/>
                <a:tab pos="284163" algn="l"/>
                <a:tab pos="398463" algn="l"/>
                <a:tab pos="512763" algn="l"/>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       should remain at home and contact your Store</a:t>
            </a:r>
          </a:p>
          <a:p>
            <a:pPr marL="0" marR="0" lvl="0" indent="0" algn="l" defTabSz="914400" rtl="0" eaLnBrk="1" fontAlgn="auto" latinLnBrk="0" hangingPunct="1">
              <a:lnSpc>
                <a:spcPct val="100000"/>
              </a:lnSpc>
              <a:spcBef>
                <a:spcPts val="0"/>
              </a:spcBef>
              <a:spcAft>
                <a:spcPts val="0"/>
              </a:spcAft>
              <a:buClrTx/>
              <a:buSzTx/>
              <a:buFontTx/>
              <a:buNone/>
              <a:tabLst>
                <a:tab pos="166688" algn="l"/>
                <a:tab pos="284163" algn="l"/>
                <a:tab pos="398463" algn="l"/>
                <a:tab pos="512763" algn="l"/>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       Manager.</a:t>
            </a:r>
          </a:p>
          <a:p>
            <a:pPr marL="0" marR="0" lvl="0" indent="0" algn="l" defTabSz="914400" rtl="0" eaLnBrk="1" fontAlgn="auto" latinLnBrk="0" hangingPunct="1">
              <a:lnSpc>
                <a:spcPts val="1200"/>
              </a:lnSpc>
              <a:spcBef>
                <a:spcPts val="0"/>
              </a:spcBef>
              <a:spcAft>
                <a:spcPts val="0"/>
              </a:spcAft>
              <a:buClrTx/>
              <a:buSzTx/>
              <a:buFontTx/>
              <a:buNone/>
              <a:tabLst>
                <a:tab pos="166688" algn="l"/>
                <a:tab pos="284163" algn="l"/>
                <a:tab pos="398463" algn="l"/>
                <a:tab pos="512763" algn="l"/>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200"/>
              </a:lnSpc>
              <a:spcBef>
                <a:spcPts val="0"/>
              </a:spcBef>
              <a:spcAft>
                <a:spcPts val="0"/>
              </a:spcAft>
              <a:buClrTx/>
              <a:buSzTx/>
              <a:buFontTx/>
              <a:buNone/>
              <a:tabLst>
                <a:tab pos="166688" algn="l"/>
                <a:tab pos="284163" algn="l"/>
                <a:tab pos="398463" algn="l"/>
                <a:tab pos="512763" algn="l"/>
              </a:tabLst>
              <a:defRPr/>
            </a:pPr>
            <a:r>
              <a:rPr kumimoji="0" lang="en-US" sz="1400" b="1" i="0" u="none" strike="noStrike" kern="1200" cap="none" spc="0" normalizeH="0" baseline="0" noProof="0" dirty="0">
                <a:ln>
                  <a:noFill/>
                </a:ln>
                <a:solidFill>
                  <a:prstClr val="white"/>
                </a:solidFill>
                <a:effectLst/>
                <a:uLnTx/>
                <a:uFillTx/>
                <a:latin typeface="Arial Black"/>
                <a:ea typeface="+mn-ea"/>
                <a:cs typeface="Arial Black" panose="020B0604020202020204" pitchFamily="34" charset="0"/>
              </a:rPr>
              <a:t>Evaluate for Symptoms of COVID-19</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	•	Before leaving home for work, you must evaluate</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       your health for symptoms of COVID-19.</a:t>
            </a:r>
          </a:p>
          <a:p>
            <a:pPr marL="0" marR="0" lvl="0" indent="0" algn="l" defTabSz="914400" rtl="0" eaLnBrk="1" fontAlgn="auto" latinLnBrk="0" hangingPunct="1">
              <a:lnSpc>
                <a:spcPts val="500"/>
              </a:lnSpc>
              <a:spcBef>
                <a:spcPts val="0"/>
              </a:spcBef>
              <a:spcAft>
                <a:spcPts val="0"/>
              </a:spcAft>
              <a:buClrTx/>
              <a:buSzTx/>
              <a:buFontTx/>
              <a:buNone/>
              <a:tabLst>
                <a:tab pos="166688" algn="l"/>
                <a:tab pos="284163" algn="l"/>
                <a:tab pos="398463" algn="l"/>
                <a:tab pos="512763" algn="l"/>
              </a:tabLst>
              <a:defRPr/>
            </a:pPr>
            <a:endParaRPr kumimoji="0" lang="en-US" sz="1200" b="1" i="0" u="none" strike="noStrike" kern="1200" cap="none" spc="0" normalizeH="0" baseline="0" noProof="0" dirty="0">
              <a:ln>
                <a:noFill/>
              </a:ln>
              <a:solidFill>
                <a:prstClr val="black"/>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	• 	If you are experiencing coughing, difficult breathing,</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       fatigue, or fever you should remain at home and  </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       contact your Store Manager.</a:t>
            </a:r>
          </a:p>
          <a:p>
            <a:pPr marL="0" marR="0" lvl="0" indent="0" algn="l" defTabSz="914400" rtl="0" eaLnBrk="1" fontAlgn="auto" latinLnBrk="0" hangingPunct="1">
              <a:lnSpc>
                <a:spcPts val="500"/>
              </a:lnSpc>
              <a:spcBef>
                <a:spcPts val="0"/>
              </a:spcBef>
              <a:spcAft>
                <a:spcPts val="0"/>
              </a:spcAft>
              <a:buClrTx/>
              <a:buSzTx/>
              <a:buFontTx/>
              <a:buNone/>
              <a:tabLst>
                <a:tab pos="166688" algn="l"/>
                <a:tab pos="284163" algn="l"/>
                <a:tab pos="398463" algn="l"/>
                <a:tab pos="512763" algn="l"/>
              </a:tabLst>
              <a:defRPr/>
            </a:pPr>
            <a:endParaRPr kumimoji="0" lang="en-US" sz="1100" b="1" i="0" u="none" strike="noStrike" kern="1200" cap="none" spc="0" normalizeH="0" baseline="0" noProof="0" dirty="0">
              <a:ln>
                <a:noFill/>
              </a:ln>
              <a:solidFill>
                <a:prstClr val="black"/>
              </a:solidFill>
              <a:effectLst/>
              <a:uLnTx/>
              <a:uFillTx/>
              <a:latin typeface="Arial Black" panose="020B0604020202020204" pitchFamily="34" charset="0"/>
              <a:ea typeface="+mn-ea"/>
              <a:cs typeface="Arial Black" panose="020B0604020202020204" pitchFamily="34" charset="0"/>
            </a:endParaRPr>
          </a:p>
        </p:txBody>
      </p:sp>
      <p:sp>
        <p:nvSpPr>
          <p:cNvPr id="6" name="TextBox 5">
            <a:extLst>
              <a:ext uri="{FF2B5EF4-FFF2-40B4-BE49-F238E27FC236}">
                <a16:creationId xmlns:a16="http://schemas.microsoft.com/office/drawing/2014/main" xmlns="" id="{EE810DFF-F5F9-C844-BAD0-DEAFA52C5C6E}"/>
              </a:ext>
            </a:extLst>
          </p:cNvPr>
          <p:cNvSpPr txBox="1"/>
          <p:nvPr/>
        </p:nvSpPr>
        <p:spPr>
          <a:xfrm>
            <a:off x="4733366" y="4118713"/>
            <a:ext cx="4914633" cy="2368744"/>
          </a:xfrm>
          <a:prstGeom prst="rect">
            <a:avLst/>
          </a:prstGeom>
          <a:noFill/>
        </p:spPr>
        <p:txBody>
          <a:bodyPr wrap="square" lIns="0" tIns="0" rIns="0" bIns="0" rtlCol="0">
            <a:noAutofit/>
          </a:bodyPr>
          <a:lstStyle/>
          <a:p>
            <a:pPr marL="0" marR="0" lvl="0" indent="0" algn="l" defTabSz="914400" rtl="0" eaLnBrk="1" fontAlgn="auto" latinLnBrk="0" hangingPunct="1">
              <a:lnSpc>
                <a:spcPts val="1200"/>
              </a:lnSpc>
              <a:spcBef>
                <a:spcPts val="0"/>
              </a:spcBef>
              <a:spcAft>
                <a:spcPts val="0"/>
              </a:spcAft>
              <a:buClrTx/>
              <a:buSzTx/>
              <a:buFontTx/>
              <a:buNone/>
              <a:tabLst>
                <a:tab pos="166688" algn="l"/>
                <a:tab pos="284163" algn="l"/>
                <a:tab pos="398463" algn="l"/>
                <a:tab pos="512763" algn="l"/>
              </a:tabLst>
              <a:defRPr/>
            </a:pPr>
            <a:endParaRPr kumimoji="0" lang="en-US" sz="12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tab pos="166688" algn="l"/>
                <a:tab pos="284163" algn="l"/>
                <a:tab pos="398463" algn="l"/>
                <a:tab pos="512763" algn="l"/>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To help prevent the spread of COVID-19 and reduce the potential risk of exposure to our employees and customers; temperature and health self-screening is in place at all stores until the Global Prevention Team has determined, based on guidance from the global and local health authorities and the applicable governmental requirements that it is safe to discontinue. </a:t>
            </a:r>
          </a:p>
          <a:p>
            <a:pPr marL="0" marR="0" lvl="0" indent="0" algn="l" defTabSz="914400" rtl="0" eaLnBrk="1" fontAlgn="auto" latinLnBrk="0" hangingPunct="1">
              <a:lnSpc>
                <a:spcPts val="1400"/>
              </a:lnSpc>
              <a:spcBef>
                <a:spcPts val="0"/>
              </a:spcBef>
              <a:spcAft>
                <a:spcPts val="0"/>
              </a:spcAft>
              <a:buClrTx/>
              <a:buSzTx/>
              <a:buFontTx/>
              <a:buNone/>
              <a:tabLst>
                <a:tab pos="166688" algn="l"/>
                <a:tab pos="284163" algn="l"/>
                <a:tab pos="398463" algn="l"/>
                <a:tab pos="512763" algn="l"/>
              </a:tabLst>
              <a:defRPr/>
            </a:pPr>
            <a:endPar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tab pos="166688" algn="l"/>
                <a:tab pos="284163" algn="l"/>
                <a:tab pos="398463" algn="l"/>
                <a:tab pos="512763" algn="l"/>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Your participation is important to help us take precautionary measures to protect you and everyone in the store! Thank you!</a:t>
            </a:r>
          </a:p>
        </p:txBody>
      </p:sp>
    </p:spTree>
    <p:custDataLst>
      <p:tags r:id="rId1"/>
    </p:custDataLst>
    <p:extLst>
      <p:ext uri="{BB962C8B-B14F-4D97-AF65-F5344CB8AC3E}">
        <p14:creationId xmlns:p14="http://schemas.microsoft.com/office/powerpoint/2010/main" val="647155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7E057D6-3AE9-AB4F-91AB-FC4AC8DF3485}"/>
              </a:ext>
            </a:extLst>
          </p:cNvPr>
          <p:cNvSpPr txBox="1"/>
          <p:nvPr/>
        </p:nvSpPr>
        <p:spPr>
          <a:xfrm>
            <a:off x="8143200" y="7430400"/>
            <a:ext cx="17640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7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REENTRY STRATEGY | 21</a:t>
            </a:r>
          </a:p>
        </p:txBody>
      </p:sp>
      <p:sp>
        <p:nvSpPr>
          <p:cNvPr id="9" name="TextBox 8">
            <a:extLst>
              <a:ext uri="{FF2B5EF4-FFF2-40B4-BE49-F238E27FC236}">
                <a16:creationId xmlns:a16="http://schemas.microsoft.com/office/drawing/2014/main" xmlns="" id="{7A7D1114-4705-AD47-85DC-5CDDDA1F79D8}"/>
              </a:ext>
            </a:extLst>
          </p:cNvPr>
          <p:cNvSpPr txBox="1"/>
          <p:nvPr/>
        </p:nvSpPr>
        <p:spPr>
          <a:xfrm>
            <a:off x="410400" y="381600"/>
            <a:ext cx="4618800" cy="2258569"/>
          </a:xfrm>
          <a:prstGeom prst="rect">
            <a:avLst/>
          </a:prstGeom>
          <a:noFill/>
        </p:spPr>
        <p:txBody>
          <a:bodyPr wrap="square" lIns="0" tIns="0" rIns="0" bIns="0" rtlCol="0">
            <a:noAutofit/>
          </a:bodyPr>
          <a:lstStyle/>
          <a:p>
            <a:pPr marL="0" marR="0" lvl="0" indent="0" algn="l" defTabSz="914400" rtl="0" eaLnBrk="1" fontAlgn="auto" latinLnBrk="0" hangingPunct="1">
              <a:lnSpc>
                <a:spcPts val="3800"/>
              </a:lnSpc>
              <a:spcBef>
                <a:spcPts val="0"/>
              </a:spcBef>
              <a:spcAft>
                <a:spcPts val="0"/>
              </a:spcAft>
              <a:buClrTx/>
              <a:buSzTx/>
              <a:buFontTx/>
              <a:buNone/>
              <a:tabLst>
                <a:tab pos="166688" algn="l"/>
                <a:tab pos="284163" algn="l"/>
              </a:tabLst>
              <a:defRPr/>
            </a:pPr>
            <a:r>
              <a:rPr kumimoji="0" lang="en-US" sz="30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Suspected Symptoms or Positive COVID-19 Testing</a:t>
            </a:r>
            <a:endParaRPr kumimoji="0" lang="en-US" sz="12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endParaRPr>
          </a:p>
          <a:p>
            <a:pPr marL="0" marR="0" lvl="0" indent="0" algn="l" defTabSz="914400" rtl="0" eaLnBrk="1" fontAlgn="auto" latinLnBrk="0" hangingPunct="1">
              <a:lnSpc>
                <a:spcPts val="800"/>
              </a:lnSpc>
              <a:spcBef>
                <a:spcPts val="0"/>
              </a:spcBef>
              <a:spcAft>
                <a:spcPts val="0"/>
              </a:spcAft>
              <a:buClrTx/>
              <a:buSzTx/>
              <a:buFontTx/>
              <a:buNone/>
              <a:tabLst>
                <a:tab pos="166688" algn="l"/>
                <a:tab pos="284163" algn="l"/>
              </a:tabLst>
              <a:defRPr/>
            </a:pPr>
            <a:endParaRPr kumimoji="0" lang="en-US" sz="1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ensure the safety of our employees and customers, we ask all employees to follow the recommendations for quarantine or isolation in the event they are symptomatic of COVID-19.</a:t>
            </a: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xmlns="" id="{1D53C229-9A75-3B47-9685-E7F0AEB902E2}"/>
              </a:ext>
            </a:extLst>
          </p:cNvPr>
          <p:cNvSpPr txBox="1"/>
          <p:nvPr/>
        </p:nvSpPr>
        <p:spPr>
          <a:xfrm>
            <a:off x="5029199" y="2958353"/>
            <a:ext cx="4878001" cy="4331090"/>
          </a:xfrm>
          <a:prstGeom prst="rect">
            <a:avLst/>
          </a:prstGeom>
          <a:noFill/>
        </p:spPr>
        <p:txBody>
          <a:bodyPr wrap="square" lIns="0" tIns="0" rIns="0" bIns="0" rtlCol="0">
            <a:noAutofit/>
          </a:bodyPr>
          <a:lstStyle/>
          <a:p>
            <a:pPr marL="0" marR="0" lvl="0" indent="0" algn="l" defTabSz="914400" rtl="0" eaLnBrk="1" fontAlgn="auto" latinLnBrk="0" hangingPunct="1">
              <a:lnSpc>
                <a:spcPts val="1500"/>
              </a:lnSpc>
              <a:spcBef>
                <a:spcPts val="0"/>
              </a:spcBef>
              <a:spcAft>
                <a:spcPts val="0"/>
              </a:spcAft>
              <a:buClrTx/>
              <a:buSzTx/>
              <a:buFontTx/>
              <a:buNone/>
              <a:tabLst>
                <a:tab pos="166688" algn="l"/>
                <a:tab pos="284163" algn="l"/>
                <a:tab pos="398463" algn="l"/>
                <a:tab pos="512763" algn="l"/>
              </a:tabLst>
              <a:defRPr/>
            </a:pPr>
            <a:r>
              <a:rPr kumimoji="0" lang="en-US" sz="15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If an employee suspects they have symptoms of COVID-19:</a:t>
            </a:r>
            <a:endParaRPr kumimoji="0" lang="en-US" sz="11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900"/>
              </a:lnSpc>
              <a:spcBef>
                <a:spcPts val="0"/>
              </a:spcBef>
              <a:spcAft>
                <a:spcPts val="0"/>
              </a:spcAft>
              <a:buClrTx/>
              <a:buSzTx/>
              <a:buFontTx/>
              <a:buNone/>
              <a:tabLst>
                <a:tab pos="166688" algn="l"/>
                <a:tab pos="284163" algn="l"/>
                <a:tab pos="398463" algn="l"/>
                <a:tab pos="512763" algn="l"/>
              </a:tabLst>
              <a:defRPr/>
            </a:pPr>
            <a:endParaRPr kumimoji="0" lang="en-US" sz="11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4488" marR="0" lvl="0"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tab pos="284163" algn="l"/>
                <a:tab pos="344488" algn="l"/>
                <a:tab pos="398463" algn="l"/>
                <a:tab pos="512763" algn="l"/>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Symptomatic employee will remain anonymous.</a:t>
            </a:r>
          </a:p>
          <a:p>
            <a:pPr marL="344488" marR="0" lvl="0" indent="-171450" algn="l" defTabSz="914400" rtl="0" eaLnBrk="1" fontAlgn="auto" latinLnBrk="0" hangingPunct="1">
              <a:lnSpc>
                <a:spcPts val="1300"/>
              </a:lnSpc>
              <a:spcBef>
                <a:spcPts val="0"/>
              </a:spcBef>
              <a:spcAft>
                <a:spcPts val="0"/>
              </a:spcAft>
              <a:buClrTx/>
              <a:buSzTx/>
              <a:buFont typeface="Arial" panose="020B0604020202020204" pitchFamily="34" charset="0"/>
              <a:buChar char="•"/>
              <a:tabLst>
                <a:tab pos="284163" algn="l"/>
                <a:tab pos="344488" algn="l"/>
                <a:tab pos="398463" algn="l"/>
                <a:tab pos="512763" algn="l"/>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surfaces touched by the employee will be thoroughly cleaned and disinfected.</a:t>
            </a:r>
          </a:p>
          <a:p>
            <a:pPr marL="0" marR="0" lvl="0" indent="0" algn="l" defTabSz="914400" rtl="0" eaLnBrk="1" fontAlgn="auto" latinLnBrk="0" hangingPunct="1">
              <a:lnSpc>
                <a:spcPts val="1200"/>
              </a:lnSpc>
              <a:spcBef>
                <a:spcPts val="0"/>
              </a:spcBef>
              <a:spcAft>
                <a:spcPts val="0"/>
              </a:spcAft>
              <a:buClrTx/>
              <a:buSzTx/>
              <a:buFontTx/>
              <a:buNone/>
              <a:tabLst>
                <a:tab pos="166688" algn="l"/>
                <a:tab pos="284163" algn="l"/>
                <a:tab pos="398463" algn="l"/>
                <a:tab pos="512763" algn="l"/>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200"/>
              </a:lnSpc>
              <a:spcBef>
                <a:spcPts val="0"/>
              </a:spcBef>
              <a:spcAft>
                <a:spcPts val="0"/>
              </a:spcAft>
              <a:buClrTx/>
              <a:buSzTx/>
              <a:buFontTx/>
              <a:buNone/>
              <a:tabLst>
                <a:tab pos="166688" algn="l"/>
                <a:tab pos="284163" algn="l"/>
                <a:tab pos="398463" algn="l"/>
                <a:tab pos="512763" algn="l"/>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300"/>
              </a:lnSpc>
              <a:spcBef>
                <a:spcPts val="0"/>
              </a:spcBef>
              <a:spcAft>
                <a:spcPts val="0"/>
              </a:spcAft>
              <a:buClrTx/>
              <a:buSzTx/>
              <a:buFontTx/>
              <a:buNone/>
              <a:tabLst>
                <a:tab pos="166688" algn="l"/>
                <a:tab pos="284163" algn="l"/>
                <a:tab pos="398463" algn="l"/>
                <a:tab pos="512763" algn="l"/>
              </a:tabLst>
              <a:defRPr/>
            </a:pPr>
            <a:r>
              <a:rPr kumimoji="0" lang="en-US" sz="15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rPr>
              <a:t>If an employee tests positive for COVID-19…</a:t>
            </a:r>
          </a:p>
          <a:p>
            <a:pPr marL="0" marR="0" lvl="0" indent="0" algn="l" defTabSz="914400" rtl="0" eaLnBrk="1" fontAlgn="auto" latinLnBrk="0" hangingPunct="1">
              <a:lnSpc>
                <a:spcPts val="900"/>
              </a:lnSpc>
              <a:spcBef>
                <a:spcPts val="0"/>
              </a:spcBef>
              <a:spcAft>
                <a:spcPts val="0"/>
              </a:spcAft>
              <a:buClrTx/>
              <a:buSzTx/>
              <a:buFontTx/>
              <a:buNone/>
              <a:tabLst>
                <a:tab pos="166688" algn="l"/>
                <a:tab pos="284163" algn="l"/>
                <a:tab pos="398463" algn="l"/>
                <a:tab pos="512763" algn="l"/>
              </a:tabLst>
              <a:defRPr/>
            </a:pPr>
            <a:endParaRPr kumimoji="0" lang="en-US" sz="11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4488" marR="0" lvl="0" indent="-173038" algn="l" defTabSz="914400" rtl="0" eaLnBrk="1" fontAlgn="auto" latinLnBrk="0" hangingPunct="1">
              <a:lnSpc>
                <a:spcPts val="1300"/>
              </a:lnSpc>
              <a:spcBef>
                <a:spcPts val="0"/>
              </a:spcBef>
              <a:spcAft>
                <a:spcPts val="0"/>
              </a:spcAft>
              <a:buClrTx/>
              <a:buSzTx/>
              <a:buFont typeface="Arial" panose="020B0604020202020204" pitchFamily="34" charset="0"/>
              <a:buChar char="•"/>
              <a:tabLst>
                <a:tab pos="284163" algn="l"/>
                <a:tab pos="344488" algn="l"/>
                <a:tab pos="398463" algn="l"/>
                <a:tab pos="512763" algn="l"/>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Employee is to contact the Benefits Department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benefits@bned.com</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discuss steps and return to work clearance that is required prior to return to the company premises.</a:t>
            </a:r>
          </a:p>
          <a:p>
            <a:pPr marL="344488" marR="0" lvl="0" indent="-173038" algn="l" defTabSz="914400" rtl="0" eaLnBrk="1" fontAlgn="auto" latinLnBrk="0" hangingPunct="1">
              <a:lnSpc>
                <a:spcPts val="1300"/>
              </a:lnSpc>
              <a:spcBef>
                <a:spcPts val="0"/>
              </a:spcBef>
              <a:spcAft>
                <a:spcPts val="0"/>
              </a:spcAft>
              <a:buClrTx/>
              <a:buSzTx/>
              <a:buFont typeface="Arial" panose="020B0604020202020204" pitchFamily="34" charset="0"/>
              <a:buChar char="•"/>
              <a:tabLst>
                <a:tab pos="284163" algn="l"/>
                <a:tab pos="344488" algn="l"/>
                <a:tab pos="398463" algn="l"/>
                <a:tab pos="512763" algn="l"/>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store employees will be notified by Store Management under the direction of the Benefits Department.</a:t>
            </a:r>
          </a:p>
          <a:p>
            <a:pPr marL="344488" marR="0" lvl="0" indent="-173038" algn="l" defTabSz="914400" rtl="0" eaLnBrk="1" fontAlgn="auto" latinLnBrk="0" hangingPunct="1">
              <a:lnSpc>
                <a:spcPts val="1300"/>
              </a:lnSpc>
              <a:spcBef>
                <a:spcPts val="0"/>
              </a:spcBef>
              <a:spcAft>
                <a:spcPts val="0"/>
              </a:spcAft>
              <a:buClrTx/>
              <a:buSzTx/>
              <a:buFont typeface="Arial" panose="020B0604020202020204" pitchFamily="34" charset="0"/>
              <a:buChar char="•"/>
              <a:tabLst>
                <a:tab pos="284163" algn="l"/>
                <a:tab pos="344488" algn="l"/>
                <a:tab pos="398463" algn="l"/>
                <a:tab pos="512763" algn="l"/>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Name of ill employee will remain anonymous.</a:t>
            </a:r>
          </a:p>
          <a:p>
            <a:pPr marL="344488" marR="0" lvl="0" indent="-173038" algn="l" defTabSz="914400" rtl="0" eaLnBrk="1" fontAlgn="auto" latinLnBrk="0" hangingPunct="1">
              <a:lnSpc>
                <a:spcPts val="1300"/>
              </a:lnSpc>
              <a:spcBef>
                <a:spcPts val="0"/>
              </a:spcBef>
              <a:spcAft>
                <a:spcPts val="0"/>
              </a:spcAft>
              <a:buClrTx/>
              <a:buSzTx/>
              <a:buFont typeface="Arial" panose="020B0604020202020204" pitchFamily="34" charset="0"/>
              <a:buChar char="•"/>
              <a:tabLst>
                <a:tab pos="284163" algn="l"/>
                <a:tab pos="344488" algn="l"/>
                <a:tab pos="398463" algn="l"/>
                <a:tab pos="512763" algn="l"/>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Employees coming into direct exposure (less than 3 feet) will be directed to follow self-quarantine protocols and must coordinate with the Benefits Department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benefits@bned.com</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return to work. </a:t>
            </a:r>
          </a:p>
          <a:p>
            <a:pPr marL="171450" marR="0" lvl="0" indent="0" algn="l" defTabSz="914400" rtl="0" eaLnBrk="1" fontAlgn="auto" latinLnBrk="0" hangingPunct="1">
              <a:lnSpc>
                <a:spcPts val="1300"/>
              </a:lnSpc>
              <a:spcBef>
                <a:spcPts val="0"/>
              </a:spcBef>
              <a:spcAft>
                <a:spcPts val="0"/>
              </a:spcAft>
              <a:buClrTx/>
              <a:buSzTx/>
              <a:buFontTx/>
              <a:buNone/>
              <a:tabLst>
                <a:tab pos="284163" algn="l"/>
                <a:tab pos="344488" algn="l"/>
                <a:tab pos="398463" algn="l"/>
                <a:tab pos="512763" algn="l"/>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0" algn="l" defTabSz="914400" rtl="0" eaLnBrk="1" fontAlgn="auto" latinLnBrk="0" hangingPunct="1">
              <a:lnSpc>
                <a:spcPts val="1300"/>
              </a:lnSpc>
              <a:spcBef>
                <a:spcPts val="0"/>
              </a:spcBef>
              <a:spcAft>
                <a:spcPts val="0"/>
              </a:spcAft>
              <a:buClrTx/>
              <a:buSzTx/>
              <a:buFontTx/>
              <a:buNone/>
              <a:tabLst>
                <a:tab pos="284163" algn="l"/>
                <a:tab pos="344488" algn="l"/>
                <a:tab pos="398463" algn="l"/>
                <a:tab pos="512763" algn="l"/>
              </a:tabLst>
              <a:defRPr/>
            </a:pPr>
            <a:r>
              <a:rPr kumimoji="0" lang="en-US" sz="12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panose="020B0604020202020204" pitchFamily="34" charset="0"/>
              </a:rPr>
              <a:t>Conversations regarding Positive COVID-19 results should be made with the Benefits Department only.</a:t>
            </a:r>
          </a:p>
          <a:p>
            <a:pPr marL="171450" marR="0" lvl="0" indent="0" algn="l" defTabSz="914400" rtl="0" eaLnBrk="1" fontAlgn="auto" latinLnBrk="0" hangingPunct="1">
              <a:lnSpc>
                <a:spcPts val="1300"/>
              </a:lnSpc>
              <a:spcBef>
                <a:spcPts val="0"/>
              </a:spcBef>
              <a:spcAft>
                <a:spcPts val="0"/>
              </a:spcAft>
              <a:buClrTx/>
              <a:buSzTx/>
              <a:buFontTx/>
              <a:buNone/>
              <a:tabLst>
                <a:tab pos="284163" algn="l"/>
                <a:tab pos="344488" algn="l"/>
                <a:tab pos="398463" algn="l"/>
                <a:tab pos="512763" algn="l"/>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0" algn="l" defTabSz="914400" rtl="0" eaLnBrk="1" fontAlgn="auto" latinLnBrk="0" hangingPunct="1">
              <a:lnSpc>
                <a:spcPts val="1300"/>
              </a:lnSpc>
              <a:spcBef>
                <a:spcPts val="0"/>
              </a:spcBef>
              <a:spcAft>
                <a:spcPts val="0"/>
              </a:spcAft>
              <a:buClrTx/>
              <a:buSzTx/>
              <a:buFontTx/>
              <a:buNone/>
              <a:tabLst>
                <a:tab pos="284163" algn="l"/>
                <a:tab pos="344488" algn="l"/>
                <a:tab pos="398463" algn="l"/>
                <a:tab pos="512763" algn="l"/>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200"/>
              </a:lnSpc>
              <a:spcBef>
                <a:spcPts val="0"/>
              </a:spcBef>
              <a:spcAft>
                <a:spcPts val="0"/>
              </a:spcAft>
              <a:buClrTx/>
              <a:buSzTx/>
              <a:buFontTx/>
              <a:buNone/>
              <a:tabLst>
                <a:tab pos="166688" algn="l"/>
                <a:tab pos="284163" algn="l"/>
                <a:tab pos="398463" algn="l"/>
                <a:tab pos="512763" algn="l"/>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tab pos="166688" algn="l"/>
                <a:tab pos="284163" algn="l"/>
                <a:tab pos="398463" algn="l"/>
                <a:tab pos="512763" algn="l"/>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700"/>
              </a:lnSpc>
              <a:spcBef>
                <a:spcPts val="0"/>
              </a:spcBef>
              <a:spcAft>
                <a:spcPts val="0"/>
              </a:spcAft>
              <a:buClrTx/>
              <a:buSzTx/>
              <a:buFontTx/>
              <a:buNone/>
              <a:tabLst>
                <a:tab pos="166688" algn="l"/>
                <a:tab pos="284163" algn="l"/>
                <a:tab pos="398463" algn="l"/>
                <a:tab pos="512763" algn="l"/>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23510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30A25A6-D034-BF40-9A45-959283D8F90A}"/>
              </a:ext>
            </a:extLst>
          </p:cNvPr>
          <p:cNvSpPr txBox="1"/>
          <p:nvPr/>
        </p:nvSpPr>
        <p:spPr>
          <a:xfrm>
            <a:off x="5029200" y="144362"/>
            <a:ext cx="3652684" cy="561600"/>
          </a:xfrm>
          <a:prstGeom prst="rect">
            <a:avLst/>
          </a:prstGeom>
          <a:noFill/>
        </p:spPr>
        <p:txBody>
          <a:bodyPr wrap="square" lIns="0" tIns="0" rIns="0" bIns="0" rtlCol="0">
            <a:noAutofit/>
          </a:bodyPr>
          <a:lstStyle/>
          <a:p>
            <a:pPr>
              <a:lnSpc>
                <a:spcPts val="3800"/>
              </a:lnSpc>
            </a:pPr>
            <a:r>
              <a:rPr lang="en-US" sz="3000" b="1" dirty="0">
                <a:solidFill>
                  <a:schemeClr val="bg1"/>
                </a:solidFill>
                <a:latin typeface="Arial Black" panose="020B0604020202020204" pitchFamily="34" charset="0"/>
                <a:cs typeface="Arial Black" panose="020B0604020202020204" pitchFamily="34" charset="0"/>
              </a:rPr>
              <a:t>Reopening Store Checklist</a:t>
            </a:r>
            <a:r>
              <a:rPr lang="en-US" sz="3000" dirty="0">
                <a:solidFill>
                  <a:schemeClr val="bg1"/>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xmlns="" id="{17E057D6-3AE9-AB4F-91AB-FC4AC8DF3485}"/>
              </a:ext>
            </a:extLst>
          </p:cNvPr>
          <p:cNvSpPr txBox="1"/>
          <p:nvPr/>
        </p:nvSpPr>
        <p:spPr>
          <a:xfrm>
            <a:off x="8143200" y="7430400"/>
            <a:ext cx="1764000" cy="215444"/>
          </a:xfrm>
          <a:prstGeom prst="rect">
            <a:avLst/>
          </a:prstGeom>
          <a:noFill/>
        </p:spPr>
        <p:txBody>
          <a:bodyPr wrap="square" rtlCol="0">
            <a:spAutoFit/>
          </a:bodyPr>
          <a:lstStyle/>
          <a:p>
            <a:pPr algn="r"/>
            <a:r>
              <a:rPr lang="en-US" sz="770" b="1" dirty="0">
                <a:solidFill>
                  <a:schemeClr val="bg1"/>
                </a:solidFill>
                <a:latin typeface="Arial Black" panose="020B0604020202020204" pitchFamily="34" charset="0"/>
                <a:cs typeface="Arial Black" panose="020B0604020202020204" pitchFamily="34" charset="0"/>
              </a:rPr>
              <a:t>REENTRY STRATEGY | 02</a:t>
            </a:r>
          </a:p>
        </p:txBody>
      </p:sp>
      <p:pic>
        <p:nvPicPr>
          <p:cNvPr id="2" name="Picture 1">
            <a:extLst>
              <a:ext uri="{FF2B5EF4-FFF2-40B4-BE49-F238E27FC236}">
                <a16:creationId xmlns:a16="http://schemas.microsoft.com/office/drawing/2014/main" xmlns="" id="{CAE0F200-A2BB-4453-9EAC-FDCA143267F5}"/>
              </a:ext>
            </a:extLst>
          </p:cNvPr>
          <p:cNvPicPr>
            <a:picLocks noChangeAspect="1"/>
          </p:cNvPicPr>
          <p:nvPr/>
        </p:nvPicPr>
        <p:blipFill>
          <a:blip r:embed="rId4"/>
          <a:stretch>
            <a:fillRect/>
          </a:stretch>
        </p:blipFill>
        <p:spPr>
          <a:xfrm>
            <a:off x="151200" y="0"/>
            <a:ext cx="4396509" cy="7772400"/>
          </a:xfrm>
          <a:prstGeom prst="rect">
            <a:avLst/>
          </a:prstGeom>
        </p:spPr>
      </p:pic>
    </p:spTree>
    <p:custDataLst>
      <p:tags r:id="rId1"/>
    </p:custDataLst>
    <p:extLst>
      <p:ext uri="{BB962C8B-B14F-4D97-AF65-F5344CB8AC3E}">
        <p14:creationId xmlns:p14="http://schemas.microsoft.com/office/powerpoint/2010/main" val="2717904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30A25A6-D034-BF40-9A45-959283D8F90A}"/>
              </a:ext>
            </a:extLst>
          </p:cNvPr>
          <p:cNvSpPr txBox="1"/>
          <p:nvPr/>
        </p:nvSpPr>
        <p:spPr>
          <a:xfrm>
            <a:off x="410400" y="381600"/>
            <a:ext cx="9396000" cy="532800"/>
          </a:xfrm>
          <a:prstGeom prst="rect">
            <a:avLst/>
          </a:prstGeom>
          <a:noFill/>
        </p:spPr>
        <p:txBody>
          <a:bodyPr wrap="square" lIns="0" tIns="0" rIns="0" bIns="0" rtlCol="0">
            <a:noAutofit/>
          </a:bodyPr>
          <a:lstStyle/>
          <a:p>
            <a:pPr marL="0" lvl="1">
              <a:lnSpc>
                <a:spcPts val="3800"/>
              </a:lnSpc>
              <a:tabLst>
                <a:tab pos="1079500" algn="l"/>
              </a:tabLst>
            </a:pPr>
            <a:r>
              <a:rPr lang="en-US" sz="3000" b="1" dirty="0">
                <a:solidFill>
                  <a:schemeClr val="bg1"/>
                </a:solidFill>
                <a:latin typeface="Arial Black" panose="020B0604020202020204" pitchFamily="34" charset="0"/>
                <a:cs typeface="Arial Black" panose="020B0604020202020204" pitchFamily="34" charset="0"/>
              </a:rPr>
              <a:t>	Off Limit Areas</a:t>
            </a:r>
          </a:p>
          <a:p>
            <a:pPr>
              <a:lnSpc>
                <a:spcPts val="1300"/>
              </a:lnSpc>
              <a:tabLst>
                <a:tab pos="1079500" algn="l"/>
              </a:tabLst>
            </a:pPr>
            <a:endParaRPr lang="en-US" sz="1200" b="1" dirty="0">
              <a:solidFill>
                <a:schemeClr val="bg1"/>
              </a:solidFill>
              <a:latin typeface="Arial Black" panose="020B0604020202020204" pitchFamily="34" charset="0"/>
              <a:cs typeface="Arial Black" panose="020B0604020202020204" pitchFamily="34" charset="0"/>
            </a:endParaRPr>
          </a:p>
        </p:txBody>
      </p:sp>
      <p:sp>
        <p:nvSpPr>
          <p:cNvPr id="5" name="TextBox 4">
            <a:extLst>
              <a:ext uri="{FF2B5EF4-FFF2-40B4-BE49-F238E27FC236}">
                <a16:creationId xmlns:a16="http://schemas.microsoft.com/office/drawing/2014/main" xmlns="" id="{17E057D6-3AE9-AB4F-91AB-FC4AC8DF3485}"/>
              </a:ext>
            </a:extLst>
          </p:cNvPr>
          <p:cNvSpPr txBox="1"/>
          <p:nvPr/>
        </p:nvSpPr>
        <p:spPr>
          <a:xfrm>
            <a:off x="8143200" y="7430400"/>
            <a:ext cx="1764000" cy="215444"/>
          </a:xfrm>
          <a:prstGeom prst="rect">
            <a:avLst/>
          </a:prstGeom>
          <a:noFill/>
        </p:spPr>
        <p:txBody>
          <a:bodyPr wrap="square" rtlCol="0">
            <a:spAutoFit/>
          </a:bodyPr>
          <a:lstStyle/>
          <a:p>
            <a:pPr algn="r"/>
            <a:r>
              <a:rPr lang="en-US" sz="770" b="1" dirty="0">
                <a:solidFill>
                  <a:schemeClr val="bg1">
                    <a:lumMod val="65000"/>
                  </a:schemeClr>
                </a:solidFill>
                <a:latin typeface="Arial Black" panose="020B0604020202020204" pitchFamily="34" charset="0"/>
                <a:cs typeface="Arial Black" panose="020B0604020202020204" pitchFamily="34" charset="0"/>
              </a:rPr>
              <a:t>REENTRY STRATEGY | 04</a:t>
            </a:r>
          </a:p>
        </p:txBody>
      </p:sp>
      <p:sp>
        <p:nvSpPr>
          <p:cNvPr id="2" name="TextBox 1">
            <a:extLst>
              <a:ext uri="{FF2B5EF4-FFF2-40B4-BE49-F238E27FC236}">
                <a16:creationId xmlns:a16="http://schemas.microsoft.com/office/drawing/2014/main" xmlns="" id="{C2383AE6-92BB-FF48-9798-344E8563F00D}"/>
              </a:ext>
            </a:extLst>
          </p:cNvPr>
          <p:cNvSpPr txBox="1"/>
          <p:nvPr/>
        </p:nvSpPr>
        <p:spPr>
          <a:xfrm>
            <a:off x="1516637" y="980237"/>
            <a:ext cx="1972713" cy="997966"/>
          </a:xfrm>
          <a:prstGeom prst="rect">
            <a:avLst/>
          </a:prstGeom>
          <a:noFill/>
        </p:spPr>
        <p:txBody>
          <a:bodyPr wrap="square" lIns="0" tIns="0" rIns="0" bIns="0" rtlCol="0">
            <a:noAutofit/>
          </a:bodyPr>
          <a:lstStyle/>
          <a:p>
            <a:pPr>
              <a:lnSpc>
                <a:spcPts val="2000"/>
              </a:lnSpc>
              <a:tabLst>
                <a:tab pos="166688" algn="l"/>
                <a:tab pos="284163" algn="l"/>
              </a:tabLst>
            </a:pPr>
            <a:r>
              <a:rPr lang="en-US" sz="1100" b="1" dirty="0">
                <a:solidFill>
                  <a:schemeClr val="bg1"/>
                </a:solidFill>
                <a:latin typeface="Arial" panose="020B0604020202020204" pitchFamily="34" charset="0"/>
                <a:cs typeface="Arial" panose="020B0604020202020204" pitchFamily="34" charset="0"/>
              </a:rPr>
              <a:t>• Info Stations</a:t>
            </a:r>
          </a:p>
          <a:p>
            <a:pPr>
              <a:lnSpc>
                <a:spcPts val="2000"/>
              </a:lnSpc>
              <a:tabLst>
                <a:tab pos="166688" algn="l"/>
                <a:tab pos="284163" algn="l"/>
              </a:tabLst>
            </a:pPr>
            <a:r>
              <a:rPr lang="en-US" sz="1100" b="1" dirty="0">
                <a:solidFill>
                  <a:schemeClr val="bg1"/>
                </a:solidFill>
                <a:latin typeface="Arial" panose="020B0604020202020204" pitchFamily="34" charset="0"/>
                <a:cs typeface="Arial" panose="020B0604020202020204" pitchFamily="34" charset="0"/>
              </a:rPr>
              <a:t>• Seating / Lounge Areas</a:t>
            </a:r>
          </a:p>
          <a:p>
            <a:pPr>
              <a:lnSpc>
                <a:spcPts val="2000"/>
              </a:lnSpc>
              <a:tabLst>
                <a:tab pos="166688" algn="l"/>
                <a:tab pos="284163" algn="l"/>
              </a:tabLst>
            </a:pPr>
            <a:r>
              <a:rPr lang="en-US" sz="1100" b="1" dirty="0">
                <a:solidFill>
                  <a:schemeClr val="bg1"/>
                </a:solidFill>
                <a:latin typeface="Arial" panose="020B0604020202020204" pitchFamily="34" charset="0"/>
                <a:cs typeface="Arial" panose="020B0604020202020204" pitchFamily="34" charset="0"/>
              </a:rPr>
              <a:t>• Secondary Entrances</a:t>
            </a:r>
          </a:p>
        </p:txBody>
      </p:sp>
      <p:pic>
        <p:nvPicPr>
          <p:cNvPr id="8" name="Picture 7">
            <a:extLst>
              <a:ext uri="{FF2B5EF4-FFF2-40B4-BE49-F238E27FC236}">
                <a16:creationId xmlns:a16="http://schemas.microsoft.com/office/drawing/2014/main" xmlns="" id="{6F996D64-F45D-5043-8108-71815DFD43AA}"/>
              </a:ext>
            </a:extLst>
          </p:cNvPr>
          <p:cNvPicPr>
            <a:picLocks noChangeAspect="1"/>
          </p:cNvPicPr>
          <p:nvPr/>
        </p:nvPicPr>
        <p:blipFill>
          <a:blip r:embed="rId4"/>
          <a:stretch>
            <a:fillRect/>
          </a:stretch>
        </p:blipFill>
        <p:spPr>
          <a:xfrm>
            <a:off x="410400" y="381600"/>
            <a:ext cx="876300" cy="876300"/>
          </a:xfrm>
          <a:prstGeom prst="rect">
            <a:avLst/>
          </a:prstGeom>
        </p:spPr>
      </p:pic>
      <p:sp>
        <p:nvSpPr>
          <p:cNvPr id="9" name="TextBox 8">
            <a:extLst>
              <a:ext uri="{FF2B5EF4-FFF2-40B4-BE49-F238E27FC236}">
                <a16:creationId xmlns:a16="http://schemas.microsoft.com/office/drawing/2014/main" xmlns="" id="{5075F86E-23A1-6143-9138-AC46942BD751}"/>
              </a:ext>
            </a:extLst>
          </p:cNvPr>
          <p:cNvSpPr txBox="1"/>
          <p:nvPr/>
        </p:nvSpPr>
        <p:spPr>
          <a:xfrm>
            <a:off x="3645363" y="980237"/>
            <a:ext cx="2982211" cy="997966"/>
          </a:xfrm>
          <a:prstGeom prst="rect">
            <a:avLst/>
          </a:prstGeom>
          <a:noFill/>
        </p:spPr>
        <p:txBody>
          <a:bodyPr wrap="square" lIns="0" tIns="0" rIns="0" bIns="0" rtlCol="0">
            <a:noAutofit/>
          </a:bodyPr>
          <a:lstStyle/>
          <a:p>
            <a:pPr>
              <a:lnSpc>
                <a:spcPts val="2000"/>
              </a:lnSpc>
              <a:tabLst>
                <a:tab pos="166688" algn="l"/>
                <a:tab pos="284163" algn="l"/>
              </a:tabLst>
            </a:pPr>
            <a:r>
              <a:rPr lang="en-US" sz="1100" b="1" dirty="0">
                <a:solidFill>
                  <a:schemeClr val="bg1"/>
                </a:solidFill>
                <a:latin typeface="Arial" panose="020B0604020202020204" pitchFamily="34" charset="0"/>
                <a:cs typeface="Arial" panose="020B0604020202020204" pitchFamily="34" charset="0"/>
              </a:rPr>
              <a:t>• Textbook Department</a:t>
            </a:r>
          </a:p>
          <a:p>
            <a:pPr>
              <a:lnSpc>
                <a:spcPts val="2000"/>
              </a:lnSpc>
              <a:tabLst>
                <a:tab pos="166688" algn="l"/>
                <a:tab pos="284163" algn="l"/>
              </a:tabLst>
            </a:pPr>
            <a:r>
              <a:rPr lang="en-US" sz="1100" b="1" dirty="0">
                <a:solidFill>
                  <a:schemeClr val="bg1"/>
                </a:solidFill>
                <a:latin typeface="Arial" panose="020B0604020202020204" pitchFamily="34" charset="0"/>
                <a:cs typeface="Arial" panose="020B0604020202020204" pitchFamily="34" charset="0"/>
              </a:rPr>
              <a:t>• Unpackaged, Self-serve Foods/Coffee Area</a:t>
            </a:r>
            <a:endParaRPr lang="en-US" sz="1100" b="1" dirty="0"/>
          </a:p>
        </p:txBody>
      </p:sp>
      <p:sp>
        <p:nvSpPr>
          <p:cNvPr id="12" name="TextBox 11">
            <a:extLst>
              <a:ext uri="{FF2B5EF4-FFF2-40B4-BE49-F238E27FC236}">
                <a16:creationId xmlns:a16="http://schemas.microsoft.com/office/drawing/2014/main" xmlns="" id="{53361B78-CE5F-1044-AD5E-9F5A8F066E21}"/>
              </a:ext>
            </a:extLst>
          </p:cNvPr>
          <p:cNvSpPr txBox="1"/>
          <p:nvPr/>
        </p:nvSpPr>
        <p:spPr>
          <a:xfrm>
            <a:off x="1286700" y="3335731"/>
            <a:ext cx="1310196" cy="768096"/>
          </a:xfrm>
          <a:prstGeom prst="rect">
            <a:avLst/>
          </a:prstGeom>
          <a:noFill/>
        </p:spPr>
        <p:txBody>
          <a:bodyPr wrap="square" lIns="0" tIns="0" rIns="0" bIns="0" rtlCol="0">
            <a:noAutofit/>
          </a:bodyPr>
          <a:lstStyle/>
          <a:p>
            <a:pPr>
              <a:lnSpc>
                <a:spcPts val="1120"/>
              </a:lnSpc>
            </a:pPr>
            <a:r>
              <a:rPr lang="en-US" sz="1100" b="1" dirty="0">
                <a:solidFill>
                  <a:srgbClr val="FF3A1E"/>
                </a:solidFill>
                <a:latin typeface="Arial Black" panose="020B0604020202020204" pitchFamily="34" charset="0"/>
                <a:cs typeface="Arial Black" panose="020B0604020202020204" pitchFamily="34" charset="0"/>
              </a:rPr>
              <a:t>STOP</a:t>
            </a:r>
          </a:p>
          <a:p>
            <a:pPr>
              <a:lnSpc>
                <a:spcPts val="1120"/>
              </a:lnSpc>
            </a:pPr>
            <a:r>
              <a:rPr lang="en-US" sz="1100" b="1" dirty="0">
                <a:solidFill>
                  <a:srgbClr val="FF3A1E"/>
                </a:solidFill>
                <a:latin typeface="Arial Black" panose="020B0604020202020204" pitchFamily="34" charset="0"/>
                <a:cs typeface="Arial Black" panose="020B0604020202020204" pitchFamily="34" charset="0"/>
              </a:rPr>
              <a:t>Non-personnel</a:t>
            </a:r>
          </a:p>
          <a:p>
            <a:pPr>
              <a:lnSpc>
                <a:spcPts val="1120"/>
              </a:lnSpc>
            </a:pPr>
            <a:r>
              <a:rPr lang="en-US" sz="1100" b="1" dirty="0">
                <a:solidFill>
                  <a:srgbClr val="FF3A1E"/>
                </a:solidFill>
                <a:latin typeface="Arial Black" panose="020B0604020202020204" pitchFamily="34" charset="0"/>
                <a:cs typeface="Arial Black" panose="020B0604020202020204" pitchFamily="34" charset="0"/>
              </a:rPr>
              <a:t>Entry through</a:t>
            </a:r>
          </a:p>
          <a:p>
            <a:pPr>
              <a:lnSpc>
                <a:spcPts val="1120"/>
              </a:lnSpc>
            </a:pPr>
            <a:r>
              <a:rPr lang="en-US" sz="1100" b="1" dirty="0">
                <a:solidFill>
                  <a:srgbClr val="FF3A1E"/>
                </a:solidFill>
                <a:latin typeface="Arial Black" panose="020B0604020202020204" pitchFamily="34" charset="0"/>
                <a:cs typeface="Arial Black" panose="020B0604020202020204" pitchFamily="34" charset="0"/>
              </a:rPr>
              <a:t>Back door</a:t>
            </a:r>
          </a:p>
        </p:txBody>
      </p:sp>
      <p:sp>
        <p:nvSpPr>
          <p:cNvPr id="13" name="TextBox 12">
            <a:extLst>
              <a:ext uri="{FF2B5EF4-FFF2-40B4-BE49-F238E27FC236}">
                <a16:creationId xmlns:a16="http://schemas.microsoft.com/office/drawing/2014/main" xmlns="" id="{E6E5924B-0A62-AD45-862C-D0A4F4806985}"/>
              </a:ext>
            </a:extLst>
          </p:cNvPr>
          <p:cNvSpPr txBox="1"/>
          <p:nvPr/>
        </p:nvSpPr>
        <p:spPr>
          <a:xfrm>
            <a:off x="846909" y="6393485"/>
            <a:ext cx="1310196" cy="877824"/>
          </a:xfrm>
          <a:prstGeom prst="rect">
            <a:avLst/>
          </a:prstGeom>
          <a:noFill/>
        </p:spPr>
        <p:txBody>
          <a:bodyPr wrap="square" lIns="0" tIns="0" rIns="0" bIns="0" rtlCol="0">
            <a:noAutofit/>
          </a:bodyPr>
          <a:lstStyle/>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CLOSE</a:t>
            </a:r>
          </a:p>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TO PUBLIC</a:t>
            </a:r>
          </a:p>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Back of</a:t>
            </a:r>
          </a:p>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House</a:t>
            </a:r>
          </a:p>
          <a:p>
            <a:pPr>
              <a:lnSpc>
                <a:spcPts val="1120"/>
              </a:lnSpc>
              <a:tabLst>
                <a:tab pos="107950" algn="l"/>
              </a:tabLst>
            </a:pPr>
            <a:r>
              <a:rPr lang="en-US" sz="800" dirty="0">
                <a:latin typeface="Arial" panose="020B0604020202020204" pitchFamily="34" charset="0"/>
                <a:cs typeface="Arial" panose="020B0604020202020204" pitchFamily="34" charset="0"/>
              </a:rPr>
              <a:t>•	Employees practice</a:t>
            </a:r>
          </a:p>
          <a:p>
            <a:pPr>
              <a:lnSpc>
                <a:spcPts val="930"/>
              </a:lnSpc>
              <a:tabLst>
                <a:tab pos="107950" algn="l"/>
              </a:tabLst>
            </a:pPr>
            <a:r>
              <a:rPr lang="en-US" sz="800" dirty="0">
                <a:latin typeface="Arial" panose="020B0604020202020204" pitchFamily="34" charset="0"/>
                <a:cs typeface="Arial" panose="020B0604020202020204" pitchFamily="34" charset="0"/>
              </a:rPr>
              <a:t>	social distancing</a:t>
            </a:r>
          </a:p>
        </p:txBody>
      </p:sp>
      <p:sp>
        <p:nvSpPr>
          <p:cNvPr id="14" name="TextBox 13">
            <a:extLst>
              <a:ext uri="{FF2B5EF4-FFF2-40B4-BE49-F238E27FC236}">
                <a16:creationId xmlns:a16="http://schemas.microsoft.com/office/drawing/2014/main" xmlns="" id="{D4A8A2F4-01A7-1F4A-920B-CB5BBFD680BE}"/>
              </a:ext>
            </a:extLst>
          </p:cNvPr>
          <p:cNvSpPr txBox="1"/>
          <p:nvPr/>
        </p:nvSpPr>
        <p:spPr>
          <a:xfrm>
            <a:off x="3136567" y="6393485"/>
            <a:ext cx="1310196" cy="877824"/>
          </a:xfrm>
          <a:prstGeom prst="rect">
            <a:avLst/>
          </a:prstGeom>
          <a:noFill/>
        </p:spPr>
        <p:txBody>
          <a:bodyPr wrap="square" lIns="0" tIns="0" rIns="0" bIns="0" rtlCol="0">
            <a:noAutofit/>
          </a:bodyPr>
          <a:lstStyle/>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CLOSE</a:t>
            </a:r>
          </a:p>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TO PUBLIC</a:t>
            </a:r>
          </a:p>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Textbook</a:t>
            </a:r>
          </a:p>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Area</a:t>
            </a:r>
          </a:p>
          <a:p>
            <a:pPr>
              <a:lnSpc>
                <a:spcPts val="1120"/>
              </a:lnSpc>
              <a:tabLst>
                <a:tab pos="107950" algn="l"/>
              </a:tabLst>
            </a:pPr>
            <a:r>
              <a:rPr lang="en-US" sz="800" dirty="0">
                <a:latin typeface="Arial" panose="020B0604020202020204" pitchFamily="34" charset="0"/>
                <a:cs typeface="Arial" panose="020B0604020202020204" pitchFamily="34" charset="0"/>
              </a:rPr>
              <a:t>•	Employees practice</a:t>
            </a:r>
          </a:p>
          <a:p>
            <a:pPr>
              <a:lnSpc>
                <a:spcPts val="930"/>
              </a:lnSpc>
              <a:tabLst>
                <a:tab pos="107950" algn="l"/>
              </a:tabLst>
            </a:pPr>
            <a:r>
              <a:rPr lang="en-US" sz="800" dirty="0">
                <a:latin typeface="Arial" panose="020B0604020202020204" pitchFamily="34" charset="0"/>
                <a:cs typeface="Arial" panose="020B0604020202020204" pitchFamily="34" charset="0"/>
              </a:rPr>
              <a:t>	social distancing</a:t>
            </a:r>
          </a:p>
        </p:txBody>
      </p:sp>
      <p:sp>
        <p:nvSpPr>
          <p:cNvPr id="15" name="TextBox 14">
            <a:extLst>
              <a:ext uri="{FF2B5EF4-FFF2-40B4-BE49-F238E27FC236}">
                <a16:creationId xmlns:a16="http://schemas.microsoft.com/office/drawing/2014/main" xmlns="" id="{55E184E0-24BF-CF49-ADE6-FCA6DC099621}"/>
              </a:ext>
            </a:extLst>
          </p:cNvPr>
          <p:cNvSpPr txBox="1"/>
          <p:nvPr/>
        </p:nvSpPr>
        <p:spPr>
          <a:xfrm>
            <a:off x="5038519" y="6393485"/>
            <a:ext cx="959945" cy="877824"/>
          </a:xfrm>
          <a:prstGeom prst="rect">
            <a:avLst/>
          </a:prstGeom>
          <a:noFill/>
        </p:spPr>
        <p:txBody>
          <a:bodyPr wrap="square" lIns="0" tIns="0" rIns="0" bIns="0" rtlCol="0">
            <a:noAutofit/>
          </a:bodyPr>
          <a:lstStyle/>
          <a:p>
            <a:pPr>
              <a:lnSpc>
                <a:spcPts val="1120"/>
              </a:lnSpc>
              <a:tabLst>
                <a:tab pos="107950" algn="l"/>
              </a:tabLst>
            </a:pPr>
            <a:endParaRPr lang="en-US" sz="1100" b="1" dirty="0">
              <a:solidFill>
                <a:srgbClr val="FF3A1E"/>
              </a:solidFill>
              <a:latin typeface="Arial Black" panose="020B0604020202020204" pitchFamily="34" charset="0"/>
              <a:cs typeface="Arial Black" panose="020B0604020202020204" pitchFamily="34" charset="0"/>
            </a:endParaRPr>
          </a:p>
        </p:txBody>
      </p:sp>
      <p:sp>
        <p:nvSpPr>
          <p:cNvPr id="16" name="TextBox 15">
            <a:extLst>
              <a:ext uri="{FF2B5EF4-FFF2-40B4-BE49-F238E27FC236}">
                <a16:creationId xmlns:a16="http://schemas.microsoft.com/office/drawing/2014/main" xmlns="" id="{2D6EEE6F-8964-DF4A-8076-B7081D4F4942}"/>
              </a:ext>
            </a:extLst>
          </p:cNvPr>
          <p:cNvSpPr txBox="1"/>
          <p:nvPr/>
        </p:nvSpPr>
        <p:spPr>
          <a:xfrm>
            <a:off x="6201636" y="6393485"/>
            <a:ext cx="1172086" cy="1252360"/>
          </a:xfrm>
          <a:prstGeom prst="rect">
            <a:avLst/>
          </a:prstGeom>
          <a:noFill/>
        </p:spPr>
        <p:txBody>
          <a:bodyPr wrap="square" lIns="0" tIns="0" rIns="0" bIns="0" rtlCol="0">
            <a:noAutofit/>
          </a:bodyPr>
          <a:lstStyle/>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CLOSE</a:t>
            </a:r>
          </a:p>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TO PUBLIC</a:t>
            </a:r>
          </a:p>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Secondary</a:t>
            </a:r>
          </a:p>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Entrance</a:t>
            </a:r>
          </a:p>
          <a:p>
            <a:pPr>
              <a:lnSpc>
                <a:spcPts val="1120"/>
              </a:lnSpc>
              <a:tabLst>
                <a:tab pos="107950" algn="l"/>
              </a:tabLst>
            </a:pPr>
            <a:r>
              <a:rPr lang="en-US" sz="800" dirty="0">
                <a:latin typeface="Arial" panose="020B0604020202020204" pitchFamily="34" charset="0"/>
                <a:cs typeface="Arial" panose="020B0604020202020204" pitchFamily="34" charset="0"/>
              </a:rPr>
              <a:t>•	Place do not enter</a:t>
            </a:r>
          </a:p>
          <a:p>
            <a:pPr>
              <a:lnSpc>
                <a:spcPts val="930"/>
              </a:lnSpc>
              <a:tabLst>
                <a:tab pos="107950" algn="l"/>
              </a:tabLst>
            </a:pPr>
            <a:r>
              <a:rPr lang="en-US" sz="800" dirty="0">
                <a:latin typeface="Arial" panose="020B0604020202020204" pitchFamily="34" charset="0"/>
                <a:cs typeface="Arial" panose="020B0604020202020204" pitchFamily="34" charset="0"/>
              </a:rPr>
              <a:t>	signage on door</a:t>
            </a:r>
          </a:p>
          <a:p>
            <a:pPr>
              <a:lnSpc>
                <a:spcPts val="1320"/>
              </a:lnSpc>
              <a:tabLst>
                <a:tab pos="107950" algn="l"/>
              </a:tabLst>
            </a:pPr>
            <a:r>
              <a:rPr lang="en-US" sz="800" dirty="0">
                <a:latin typeface="Arial" panose="020B0604020202020204" pitchFamily="34" charset="0"/>
                <a:cs typeface="Arial" panose="020B0604020202020204" pitchFamily="34" charset="0"/>
              </a:rPr>
              <a:t>•	Do not block</a:t>
            </a:r>
          </a:p>
          <a:p>
            <a:pPr>
              <a:lnSpc>
                <a:spcPts val="1120"/>
              </a:lnSpc>
              <a:tabLst>
                <a:tab pos="107950" algn="l"/>
              </a:tabLst>
            </a:pPr>
            <a:r>
              <a:rPr lang="en-US" sz="800" dirty="0">
                <a:latin typeface="Arial" panose="020B0604020202020204" pitchFamily="34" charset="0"/>
                <a:cs typeface="Arial" panose="020B0604020202020204" pitchFamily="34" charset="0"/>
              </a:rPr>
              <a:t>•	Emergency egress</a:t>
            </a:r>
          </a:p>
        </p:txBody>
      </p:sp>
      <p:sp>
        <p:nvSpPr>
          <p:cNvPr id="17" name="TextBox 16">
            <a:extLst>
              <a:ext uri="{FF2B5EF4-FFF2-40B4-BE49-F238E27FC236}">
                <a16:creationId xmlns:a16="http://schemas.microsoft.com/office/drawing/2014/main" xmlns="" id="{4016F56C-D6C1-9746-94C1-34F7D94A2B1B}"/>
              </a:ext>
            </a:extLst>
          </p:cNvPr>
          <p:cNvSpPr txBox="1"/>
          <p:nvPr/>
        </p:nvSpPr>
        <p:spPr>
          <a:xfrm>
            <a:off x="7606154" y="6393484"/>
            <a:ext cx="1310196" cy="877825"/>
          </a:xfrm>
          <a:prstGeom prst="rect">
            <a:avLst/>
          </a:prstGeom>
          <a:noFill/>
        </p:spPr>
        <p:txBody>
          <a:bodyPr wrap="square" lIns="0" tIns="0" rIns="0" bIns="0" rtlCol="0">
            <a:noAutofit/>
          </a:bodyPr>
          <a:lstStyle/>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CLOSE</a:t>
            </a:r>
          </a:p>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Every Other</a:t>
            </a:r>
          </a:p>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Cash Station</a:t>
            </a:r>
          </a:p>
          <a:p>
            <a:pPr>
              <a:lnSpc>
                <a:spcPts val="1120"/>
              </a:lnSpc>
              <a:tabLst>
                <a:tab pos="107950" algn="l"/>
              </a:tabLst>
            </a:pPr>
            <a:r>
              <a:rPr lang="en-US" sz="800" dirty="0">
                <a:latin typeface="Arial" panose="020B0604020202020204" pitchFamily="34" charset="0"/>
                <a:cs typeface="Arial" panose="020B0604020202020204" pitchFamily="34" charset="0"/>
              </a:rPr>
              <a:t>•	Leave a space between</a:t>
            </a:r>
          </a:p>
          <a:p>
            <a:pPr>
              <a:lnSpc>
                <a:spcPts val="930"/>
              </a:lnSpc>
              <a:tabLst>
                <a:tab pos="107950" algn="l"/>
              </a:tabLst>
            </a:pPr>
            <a:r>
              <a:rPr lang="en-US" sz="800" dirty="0">
                <a:latin typeface="Arial" panose="020B0604020202020204" pitchFamily="34" charset="0"/>
                <a:cs typeface="Arial" panose="020B0604020202020204" pitchFamily="34" charset="0"/>
              </a:rPr>
              <a:t>	cash stations if possible</a:t>
            </a:r>
          </a:p>
        </p:txBody>
      </p:sp>
      <p:sp>
        <p:nvSpPr>
          <p:cNvPr id="18" name="TextBox 17">
            <a:extLst>
              <a:ext uri="{FF2B5EF4-FFF2-40B4-BE49-F238E27FC236}">
                <a16:creationId xmlns:a16="http://schemas.microsoft.com/office/drawing/2014/main" xmlns="" id="{A08D76CE-9F54-EA4B-A30F-EBDDB61D062A}"/>
              </a:ext>
            </a:extLst>
          </p:cNvPr>
          <p:cNvSpPr txBox="1"/>
          <p:nvPr/>
        </p:nvSpPr>
        <p:spPr>
          <a:xfrm>
            <a:off x="8659543" y="2757830"/>
            <a:ext cx="1172086" cy="702260"/>
          </a:xfrm>
          <a:prstGeom prst="rect">
            <a:avLst/>
          </a:prstGeom>
          <a:noFill/>
        </p:spPr>
        <p:txBody>
          <a:bodyPr wrap="square" lIns="0" tIns="0" rIns="0" bIns="0" rtlCol="0">
            <a:noAutofit/>
          </a:bodyPr>
          <a:lstStyle/>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CLOSE</a:t>
            </a:r>
          </a:p>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TO PUBLIC</a:t>
            </a:r>
          </a:p>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Lounge Areas</a:t>
            </a:r>
          </a:p>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To Customers</a:t>
            </a:r>
          </a:p>
        </p:txBody>
      </p:sp>
      <p:sp>
        <p:nvSpPr>
          <p:cNvPr id="19" name="TextBox 18">
            <a:extLst>
              <a:ext uri="{FF2B5EF4-FFF2-40B4-BE49-F238E27FC236}">
                <a16:creationId xmlns:a16="http://schemas.microsoft.com/office/drawing/2014/main" xmlns="" id="{3BB58DFB-3DAA-3746-B196-8B9258BDF702}"/>
              </a:ext>
            </a:extLst>
          </p:cNvPr>
          <p:cNvSpPr txBox="1"/>
          <p:nvPr/>
        </p:nvSpPr>
        <p:spPr>
          <a:xfrm>
            <a:off x="7262340" y="2757830"/>
            <a:ext cx="1172086" cy="804672"/>
          </a:xfrm>
          <a:prstGeom prst="rect">
            <a:avLst/>
          </a:prstGeom>
          <a:noFill/>
        </p:spPr>
        <p:txBody>
          <a:bodyPr wrap="square" lIns="0" tIns="0" rIns="0" bIns="0" rtlCol="0">
            <a:noAutofit/>
          </a:bodyPr>
          <a:lstStyle/>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REMOVE</a:t>
            </a:r>
          </a:p>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Self-serve</a:t>
            </a:r>
          </a:p>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Foods/Coffee</a:t>
            </a:r>
          </a:p>
          <a:p>
            <a:pPr>
              <a:lnSpc>
                <a:spcPts val="1120"/>
              </a:lnSpc>
              <a:tabLst>
                <a:tab pos="107950" algn="l"/>
              </a:tabLst>
            </a:pPr>
            <a:r>
              <a:rPr lang="en-US" sz="800" i="1" dirty="0">
                <a:latin typeface="Arial" panose="020B0604020202020204" pitchFamily="34" charset="0"/>
                <a:cs typeface="Arial" panose="020B0604020202020204" pitchFamily="34" charset="0"/>
              </a:rPr>
              <a:t>•	Prepackaged</a:t>
            </a:r>
          </a:p>
          <a:p>
            <a:pPr>
              <a:lnSpc>
                <a:spcPts val="930"/>
              </a:lnSpc>
              <a:tabLst>
                <a:tab pos="107950" algn="l"/>
              </a:tabLst>
            </a:pPr>
            <a:r>
              <a:rPr lang="en-US" sz="800" i="1" dirty="0">
                <a:latin typeface="Arial" panose="020B0604020202020204" pitchFamily="34" charset="0"/>
                <a:cs typeface="Arial" panose="020B0604020202020204" pitchFamily="34" charset="0"/>
              </a:rPr>
              <a:t>	foods only</a:t>
            </a:r>
          </a:p>
        </p:txBody>
      </p:sp>
      <p:sp>
        <p:nvSpPr>
          <p:cNvPr id="20" name="TextBox 19">
            <a:extLst>
              <a:ext uri="{FF2B5EF4-FFF2-40B4-BE49-F238E27FC236}">
                <a16:creationId xmlns:a16="http://schemas.microsoft.com/office/drawing/2014/main" xmlns="" id="{831C850A-EB73-424E-8E74-ED107064EB44}"/>
              </a:ext>
            </a:extLst>
          </p:cNvPr>
          <p:cNvSpPr txBox="1"/>
          <p:nvPr/>
        </p:nvSpPr>
        <p:spPr>
          <a:xfrm>
            <a:off x="5470116" y="2757830"/>
            <a:ext cx="1172086" cy="804672"/>
          </a:xfrm>
          <a:prstGeom prst="rect">
            <a:avLst/>
          </a:prstGeom>
          <a:noFill/>
        </p:spPr>
        <p:txBody>
          <a:bodyPr wrap="square" lIns="0" tIns="0" rIns="0" bIns="0" rtlCol="0">
            <a:noAutofit/>
          </a:bodyPr>
          <a:lstStyle/>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FIXTURES</a:t>
            </a:r>
          </a:p>
          <a:p>
            <a:pPr>
              <a:lnSpc>
                <a:spcPts val="1120"/>
              </a:lnSpc>
              <a:tabLst>
                <a:tab pos="107950" algn="l"/>
              </a:tabLst>
            </a:pPr>
            <a:r>
              <a:rPr lang="en-US" sz="800" dirty="0">
                <a:latin typeface="Arial" panose="020B0604020202020204" pitchFamily="34" charset="0"/>
                <a:cs typeface="Arial" panose="020B0604020202020204" pitchFamily="34" charset="0"/>
              </a:rPr>
              <a:t>•	One direction</a:t>
            </a:r>
          </a:p>
          <a:p>
            <a:pPr>
              <a:lnSpc>
                <a:spcPts val="930"/>
              </a:lnSpc>
              <a:tabLst>
                <a:tab pos="107950" algn="l"/>
              </a:tabLst>
            </a:pPr>
            <a:r>
              <a:rPr lang="en-US" sz="800" dirty="0">
                <a:latin typeface="Arial" panose="020B0604020202020204" pitchFamily="34" charset="0"/>
                <a:cs typeface="Arial" panose="020B0604020202020204" pitchFamily="34" charset="0"/>
              </a:rPr>
              <a:t>	shopping down aisle</a:t>
            </a:r>
          </a:p>
        </p:txBody>
      </p:sp>
      <p:sp>
        <p:nvSpPr>
          <p:cNvPr id="21" name="TextBox 20">
            <a:extLst>
              <a:ext uri="{FF2B5EF4-FFF2-40B4-BE49-F238E27FC236}">
                <a16:creationId xmlns:a16="http://schemas.microsoft.com/office/drawing/2014/main" xmlns="" id="{0DAEF52C-95D7-204D-BFC2-265F67532AA6}"/>
              </a:ext>
            </a:extLst>
          </p:cNvPr>
          <p:cNvSpPr txBox="1"/>
          <p:nvPr/>
        </p:nvSpPr>
        <p:spPr>
          <a:xfrm>
            <a:off x="3794935" y="2779776"/>
            <a:ext cx="1172086" cy="994867"/>
          </a:xfrm>
          <a:prstGeom prst="rect">
            <a:avLst/>
          </a:prstGeom>
          <a:noFill/>
        </p:spPr>
        <p:txBody>
          <a:bodyPr wrap="square" lIns="0" tIns="0" rIns="0" bIns="0" rtlCol="0">
            <a:noAutofit/>
          </a:bodyPr>
          <a:lstStyle/>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RELOCATE</a:t>
            </a:r>
          </a:p>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Textbook</a:t>
            </a:r>
          </a:p>
          <a:p>
            <a:pPr>
              <a:lnSpc>
                <a:spcPts val="1120"/>
              </a:lnSpc>
              <a:tabLst>
                <a:tab pos="107950" algn="l"/>
              </a:tabLst>
            </a:pPr>
            <a:r>
              <a:rPr lang="en-US" sz="1100" b="1" dirty="0">
                <a:solidFill>
                  <a:srgbClr val="FF3A1E"/>
                </a:solidFill>
                <a:latin typeface="Arial Black" panose="020B0604020202020204" pitchFamily="34" charset="0"/>
                <a:cs typeface="Arial Black" panose="020B0604020202020204" pitchFamily="34" charset="0"/>
              </a:rPr>
              <a:t>Distribution</a:t>
            </a:r>
          </a:p>
          <a:p>
            <a:pPr>
              <a:lnSpc>
                <a:spcPts val="1120"/>
              </a:lnSpc>
              <a:tabLst>
                <a:tab pos="107950" algn="l"/>
              </a:tabLst>
            </a:pPr>
            <a:r>
              <a:rPr lang="en-US" sz="800" dirty="0">
                <a:latin typeface="Arial" panose="020B0604020202020204" pitchFamily="34" charset="0"/>
                <a:cs typeface="Arial" panose="020B0604020202020204" pitchFamily="34" charset="0"/>
              </a:rPr>
              <a:t>•	Counter service only</a:t>
            </a:r>
          </a:p>
          <a:p>
            <a:pPr>
              <a:lnSpc>
                <a:spcPts val="1320"/>
              </a:lnSpc>
              <a:tabLst>
                <a:tab pos="107950" algn="l"/>
              </a:tabLst>
            </a:pPr>
            <a:r>
              <a:rPr lang="en-US" sz="800" dirty="0">
                <a:latin typeface="Arial" panose="020B0604020202020204" pitchFamily="34" charset="0"/>
                <a:cs typeface="Arial" panose="020B0604020202020204" pitchFamily="34" charset="0"/>
              </a:rPr>
              <a:t>•	Set up 6’ marker</a:t>
            </a:r>
          </a:p>
          <a:p>
            <a:pPr>
              <a:lnSpc>
                <a:spcPts val="930"/>
              </a:lnSpc>
              <a:tabLst>
                <a:tab pos="107950" algn="l"/>
              </a:tabLst>
            </a:pPr>
            <a:r>
              <a:rPr lang="en-US" sz="800" dirty="0">
                <a:latin typeface="Arial" panose="020B0604020202020204" pitchFamily="34" charset="0"/>
                <a:cs typeface="Arial" panose="020B0604020202020204" pitchFamily="34" charset="0"/>
              </a:rPr>
              <a:t>	in queue line</a:t>
            </a:r>
          </a:p>
        </p:txBody>
      </p:sp>
    </p:spTree>
    <p:custDataLst>
      <p:tags r:id="rId1"/>
    </p:custDataLst>
    <p:extLst>
      <p:ext uri="{BB962C8B-B14F-4D97-AF65-F5344CB8AC3E}">
        <p14:creationId xmlns:p14="http://schemas.microsoft.com/office/powerpoint/2010/main" val="379803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30A25A6-D034-BF40-9A45-959283D8F90A}"/>
              </a:ext>
            </a:extLst>
          </p:cNvPr>
          <p:cNvSpPr txBox="1"/>
          <p:nvPr/>
        </p:nvSpPr>
        <p:spPr>
          <a:xfrm>
            <a:off x="410400" y="381600"/>
            <a:ext cx="9179827" cy="1154592"/>
          </a:xfrm>
          <a:prstGeom prst="rect">
            <a:avLst/>
          </a:prstGeom>
          <a:noFill/>
        </p:spPr>
        <p:txBody>
          <a:bodyPr wrap="square" lIns="0" tIns="0" rIns="0" bIns="0" rtlCol="0">
            <a:noAutofit/>
          </a:bodyPr>
          <a:lstStyle/>
          <a:p>
            <a:pPr marL="0" lvl="1">
              <a:lnSpc>
                <a:spcPts val="3800"/>
              </a:lnSpc>
              <a:tabLst>
                <a:tab pos="1079500" algn="l"/>
              </a:tabLst>
            </a:pPr>
            <a:r>
              <a:rPr lang="en-US" sz="3000" b="1" dirty="0">
                <a:solidFill>
                  <a:schemeClr val="bg1"/>
                </a:solidFill>
                <a:latin typeface="Arial Black" panose="020B0604020202020204" pitchFamily="34" charset="0"/>
                <a:cs typeface="Arial Black" panose="020B0604020202020204" pitchFamily="34" charset="0"/>
              </a:rPr>
              <a:t>Keys to a Successful</a:t>
            </a:r>
          </a:p>
          <a:p>
            <a:pPr marL="0" lvl="1">
              <a:lnSpc>
                <a:spcPts val="3100"/>
              </a:lnSpc>
              <a:tabLst>
                <a:tab pos="1079500" algn="l"/>
              </a:tabLst>
            </a:pPr>
            <a:r>
              <a:rPr lang="en-US" sz="3000" b="1" dirty="0">
                <a:solidFill>
                  <a:schemeClr val="bg1"/>
                </a:solidFill>
                <a:latin typeface="Arial Black" panose="020B0604020202020204" pitchFamily="34" charset="0"/>
                <a:cs typeface="Arial Black" panose="020B0604020202020204" pitchFamily="34" charset="0"/>
              </a:rPr>
              <a:t>Reopening</a:t>
            </a:r>
          </a:p>
        </p:txBody>
      </p:sp>
      <p:sp>
        <p:nvSpPr>
          <p:cNvPr id="5" name="TextBox 4">
            <a:extLst>
              <a:ext uri="{FF2B5EF4-FFF2-40B4-BE49-F238E27FC236}">
                <a16:creationId xmlns:a16="http://schemas.microsoft.com/office/drawing/2014/main" xmlns="" id="{17E057D6-3AE9-AB4F-91AB-FC4AC8DF3485}"/>
              </a:ext>
            </a:extLst>
          </p:cNvPr>
          <p:cNvSpPr txBox="1"/>
          <p:nvPr/>
        </p:nvSpPr>
        <p:spPr>
          <a:xfrm>
            <a:off x="8143200" y="7430400"/>
            <a:ext cx="1764000" cy="215444"/>
          </a:xfrm>
          <a:prstGeom prst="rect">
            <a:avLst/>
          </a:prstGeom>
          <a:noFill/>
        </p:spPr>
        <p:txBody>
          <a:bodyPr wrap="square" rtlCol="0">
            <a:spAutoFit/>
          </a:bodyPr>
          <a:lstStyle/>
          <a:p>
            <a:pPr algn="r"/>
            <a:r>
              <a:rPr lang="en-US" sz="770" b="1" dirty="0">
                <a:solidFill>
                  <a:schemeClr val="bg1">
                    <a:lumMod val="65000"/>
                  </a:schemeClr>
                </a:solidFill>
                <a:latin typeface="Arial Black" panose="020B0604020202020204" pitchFamily="34" charset="0"/>
                <a:cs typeface="Arial Black" panose="020B0604020202020204" pitchFamily="34" charset="0"/>
              </a:rPr>
              <a:t>REENTRY STRATEGY | 05</a:t>
            </a:r>
          </a:p>
        </p:txBody>
      </p:sp>
      <p:sp>
        <p:nvSpPr>
          <p:cNvPr id="2" name="TextBox 1">
            <a:extLst>
              <a:ext uri="{FF2B5EF4-FFF2-40B4-BE49-F238E27FC236}">
                <a16:creationId xmlns:a16="http://schemas.microsoft.com/office/drawing/2014/main" xmlns="" id="{C2383AE6-92BB-FF48-9798-344E8563F00D}"/>
              </a:ext>
            </a:extLst>
          </p:cNvPr>
          <p:cNvSpPr txBox="1"/>
          <p:nvPr/>
        </p:nvSpPr>
        <p:spPr>
          <a:xfrm>
            <a:off x="410400" y="1348664"/>
            <a:ext cx="2983853" cy="997966"/>
          </a:xfrm>
          <a:prstGeom prst="rect">
            <a:avLst/>
          </a:prstGeom>
          <a:noFill/>
        </p:spPr>
        <p:txBody>
          <a:bodyPr wrap="square" lIns="0" tIns="0" rIns="0" bIns="0" rtlCol="0">
            <a:noAutofit/>
          </a:bodyPr>
          <a:lstStyle/>
          <a:p>
            <a:pPr>
              <a:lnSpc>
                <a:spcPts val="2000"/>
              </a:lnSpc>
              <a:tabLst>
                <a:tab pos="107950" algn="l"/>
                <a:tab pos="284163" algn="l"/>
              </a:tabLst>
            </a:pPr>
            <a:r>
              <a:rPr lang="en-US" sz="1100" b="1" dirty="0">
                <a:solidFill>
                  <a:schemeClr val="bg1"/>
                </a:solidFill>
                <a:latin typeface="Arial" panose="020B0604020202020204" pitchFamily="34" charset="0"/>
                <a:cs typeface="Arial" panose="020B0604020202020204" pitchFamily="34" charset="0"/>
              </a:rPr>
              <a:t>•	Promote the health and wellness of</a:t>
            </a:r>
          </a:p>
          <a:p>
            <a:pPr>
              <a:lnSpc>
                <a:spcPts val="1100"/>
              </a:lnSpc>
              <a:tabLst>
                <a:tab pos="107950" algn="l"/>
                <a:tab pos="284163" algn="l"/>
              </a:tabLst>
            </a:pPr>
            <a:r>
              <a:rPr lang="en-US" sz="1100" b="1" dirty="0">
                <a:solidFill>
                  <a:schemeClr val="bg1"/>
                </a:solidFill>
                <a:latin typeface="Arial" panose="020B0604020202020204" pitchFamily="34" charset="0"/>
                <a:cs typeface="Arial" panose="020B0604020202020204" pitchFamily="34" charset="0"/>
              </a:rPr>
              <a:t>	your employees and customers</a:t>
            </a:r>
          </a:p>
          <a:p>
            <a:pPr>
              <a:lnSpc>
                <a:spcPts val="2000"/>
              </a:lnSpc>
              <a:tabLst>
                <a:tab pos="107950" algn="l"/>
                <a:tab pos="284163" algn="l"/>
              </a:tabLst>
            </a:pPr>
            <a:r>
              <a:rPr lang="en-US" sz="1100" b="1" dirty="0">
                <a:solidFill>
                  <a:schemeClr val="bg1"/>
                </a:solidFill>
                <a:latin typeface="Arial" panose="020B0604020202020204" pitchFamily="34" charset="0"/>
                <a:cs typeface="Arial" panose="020B0604020202020204" pitchFamily="34" charset="0"/>
              </a:rPr>
              <a:t>• Ensure your buildings are safe,</a:t>
            </a:r>
          </a:p>
          <a:p>
            <a:pPr>
              <a:lnSpc>
                <a:spcPts val="1100"/>
              </a:lnSpc>
              <a:tabLst>
                <a:tab pos="107950" algn="l"/>
                <a:tab pos="284163" algn="l"/>
              </a:tabLst>
            </a:pPr>
            <a:r>
              <a:rPr lang="en-US" sz="1100" b="1" dirty="0">
                <a:solidFill>
                  <a:schemeClr val="bg1"/>
                </a:solidFill>
                <a:latin typeface="Arial" panose="020B0604020202020204" pitchFamily="34" charset="0"/>
                <a:cs typeface="Arial" panose="020B0604020202020204" pitchFamily="34" charset="0"/>
              </a:rPr>
              <a:t>	resilient, and ready</a:t>
            </a:r>
          </a:p>
          <a:p>
            <a:pPr>
              <a:lnSpc>
                <a:spcPts val="2000"/>
              </a:lnSpc>
              <a:tabLst>
                <a:tab pos="107950" algn="l"/>
                <a:tab pos="284163" algn="l"/>
              </a:tabLst>
            </a:pPr>
            <a:endParaRPr lang="en-US" sz="1100" b="1" dirty="0"/>
          </a:p>
        </p:txBody>
      </p:sp>
      <p:sp>
        <p:nvSpPr>
          <p:cNvPr id="9" name="TextBox 8">
            <a:extLst>
              <a:ext uri="{FF2B5EF4-FFF2-40B4-BE49-F238E27FC236}">
                <a16:creationId xmlns:a16="http://schemas.microsoft.com/office/drawing/2014/main" xmlns="" id="{5075F86E-23A1-6143-9138-AC46942BD751}"/>
              </a:ext>
            </a:extLst>
          </p:cNvPr>
          <p:cNvSpPr txBox="1"/>
          <p:nvPr/>
        </p:nvSpPr>
        <p:spPr>
          <a:xfrm>
            <a:off x="3659991" y="1348664"/>
            <a:ext cx="2982211" cy="997966"/>
          </a:xfrm>
          <a:prstGeom prst="rect">
            <a:avLst/>
          </a:prstGeom>
          <a:noFill/>
        </p:spPr>
        <p:txBody>
          <a:bodyPr wrap="square" lIns="0" tIns="0" rIns="0" bIns="0" rtlCol="0">
            <a:noAutofit/>
          </a:bodyPr>
          <a:lstStyle/>
          <a:p>
            <a:pPr>
              <a:lnSpc>
                <a:spcPts val="2000"/>
              </a:lnSpc>
              <a:tabLst>
                <a:tab pos="107950" algn="l"/>
                <a:tab pos="284163" algn="l"/>
              </a:tabLst>
            </a:pPr>
            <a:r>
              <a:rPr lang="en-US" sz="1100" b="1" dirty="0">
                <a:solidFill>
                  <a:schemeClr val="bg1"/>
                </a:solidFill>
                <a:latin typeface="Arial" panose="020B0604020202020204" pitchFamily="34" charset="0"/>
                <a:cs typeface="Arial" panose="020B0604020202020204" pitchFamily="34" charset="0"/>
              </a:rPr>
              <a:t>•	Create and monitor</a:t>
            </a:r>
          </a:p>
          <a:p>
            <a:pPr>
              <a:lnSpc>
                <a:spcPts val="1100"/>
              </a:lnSpc>
              <a:tabLst>
                <a:tab pos="107950" algn="l"/>
                <a:tab pos="284163" algn="l"/>
              </a:tabLst>
            </a:pPr>
            <a:r>
              <a:rPr lang="en-US" sz="1100" b="1" dirty="0">
                <a:solidFill>
                  <a:schemeClr val="bg1"/>
                </a:solidFill>
                <a:latin typeface="Arial" panose="020B0604020202020204" pitchFamily="34" charset="0"/>
                <a:cs typeface="Arial" panose="020B0604020202020204" pitchFamily="34" charset="0"/>
              </a:rPr>
              <a:t>	effective guidelines</a:t>
            </a:r>
          </a:p>
        </p:txBody>
      </p:sp>
      <p:sp>
        <p:nvSpPr>
          <p:cNvPr id="12" name="TextBox 11">
            <a:extLst>
              <a:ext uri="{FF2B5EF4-FFF2-40B4-BE49-F238E27FC236}">
                <a16:creationId xmlns:a16="http://schemas.microsoft.com/office/drawing/2014/main" xmlns="" id="{53361B78-CE5F-1044-AD5E-9F5A8F066E21}"/>
              </a:ext>
            </a:extLst>
          </p:cNvPr>
          <p:cNvSpPr txBox="1"/>
          <p:nvPr/>
        </p:nvSpPr>
        <p:spPr>
          <a:xfrm>
            <a:off x="752691" y="3460090"/>
            <a:ext cx="1310196" cy="768096"/>
          </a:xfrm>
          <a:prstGeom prst="rect">
            <a:avLst/>
          </a:prstGeom>
          <a:noFill/>
        </p:spPr>
        <p:txBody>
          <a:bodyPr wrap="square" lIns="0" tIns="0" rIns="0" bIns="0" rtlCol="0">
            <a:noAutofit/>
          </a:bodyPr>
          <a:lstStyle/>
          <a:p>
            <a:pPr>
              <a:lnSpc>
                <a:spcPts val="1120"/>
              </a:lnSpc>
            </a:pPr>
            <a:r>
              <a:rPr lang="en-US" sz="1100" b="1" dirty="0">
                <a:solidFill>
                  <a:srgbClr val="0099CB"/>
                </a:solidFill>
                <a:latin typeface="Arial Black" panose="020B0604020202020204" pitchFamily="34" charset="0"/>
                <a:cs typeface="Arial Black" panose="020B0604020202020204" pitchFamily="34" charset="0"/>
              </a:rPr>
              <a:t>Breakroom</a:t>
            </a:r>
          </a:p>
          <a:p>
            <a:pPr>
              <a:lnSpc>
                <a:spcPts val="1120"/>
              </a:lnSpc>
            </a:pPr>
            <a:r>
              <a:rPr lang="en-US" sz="1100" b="1" dirty="0">
                <a:solidFill>
                  <a:srgbClr val="0099CB"/>
                </a:solidFill>
                <a:latin typeface="Arial Black" panose="020B0604020202020204" pitchFamily="34" charset="0"/>
                <a:cs typeface="Arial Black" panose="020B0604020202020204" pitchFamily="34" charset="0"/>
              </a:rPr>
              <a:t>social</a:t>
            </a:r>
          </a:p>
          <a:p>
            <a:pPr>
              <a:lnSpc>
                <a:spcPts val="1120"/>
              </a:lnSpc>
            </a:pPr>
            <a:r>
              <a:rPr lang="en-US" sz="1100" b="1" dirty="0">
                <a:solidFill>
                  <a:srgbClr val="0099CB"/>
                </a:solidFill>
                <a:latin typeface="Arial Black" panose="020B0604020202020204" pitchFamily="34" charset="0"/>
                <a:cs typeface="Arial Black" panose="020B0604020202020204" pitchFamily="34" charset="0"/>
              </a:rPr>
              <a:t>distancing</a:t>
            </a:r>
          </a:p>
          <a:p>
            <a:pPr>
              <a:lnSpc>
                <a:spcPts val="1120"/>
              </a:lnSpc>
            </a:pPr>
            <a:r>
              <a:rPr lang="en-US" sz="1100" b="1" dirty="0">
                <a:solidFill>
                  <a:srgbClr val="0099CB"/>
                </a:solidFill>
                <a:latin typeface="Arial Black" panose="020B0604020202020204" pitchFamily="34" charset="0"/>
                <a:cs typeface="Arial Black" panose="020B0604020202020204" pitchFamily="34" charset="0"/>
              </a:rPr>
              <a:t>sign</a:t>
            </a:r>
          </a:p>
        </p:txBody>
      </p:sp>
      <p:sp>
        <p:nvSpPr>
          <p:cNvPr id="13" name="TextBox 12">
            <a:extLst>
              <a:ext uri="{FF2B5EF4-FFF2-40B4-BE49-F238E27FC236}">
                <a16:creationId xmlns:a16="http://schemas.microsoft.com/office/drawing/2014/main" xmlns="" id="{E6E5924B-0A62-AD45-862C-D0A4F4806985}"/>
              </a:ext>
            </a:extLst>
          </p:cNvPr>
          <p:cNvSpPr txBox="1"/>
          <p:nvPr/>
        </p:nvSpPr>
        <p:spPr>
          <a:xfrm>
            <a:off x="861197" y="6393485"/>
            <a:ext cx="1310196" cy="877824"/>
          </a:xfrm>
          <a:prstGeom prst="rect">
            <a:avLst/>
          </a:prstGeom>
          <a:noFill/>
        </p:spPr>
        <p:txBody>
          <a:bodyPr wrap="square" lIns="0" tIns="0" rIns="0" bIns="0" rtlCol="0">
            <a:noAutofit/>
          </a:bodyPr>
          <a:lstStyle/>
          <a:p>
            <a:pPr>
              <a:lnSpc>
                <a:spcPts val="1120"/>
              </a:lnSpc>
              <a:tabLst>
                <a:tab pos="107950" algn="l"/>
              </a:tabLst>
            </a:pPr>
            <a:r>
              <a:rPr lang="en-US" sz="1100" b="1" dirty="0">
                <a:solidFill>
                  <a:srgbClr val="0099CB"/>
                </a:solidFill>
                <a:latin typeface="Arial Black" panose="020B0604020202020204" pitchFamily="34" charset="0"/>
                <a:cs typeface="Arial Black" panose="020B0604020202020204" pitchFamily="34" charset="0"/>
              </a:rPr>
              <a:t>Back of</a:t>
            </a:r>
          </a:p>
          <a:p>
            <a:pPr>
              <a:lnSpc>
                <a:spcPts val="1120"/>
              </a:lnSpc>
              <a:tabLst>
                <a:tab pos="107950" algn="l"/>
              </a:tabLst>
            </a:pPr>
            <a:r>
              <a:rPr lang="en-US" sz="1100" b="1" dirty="0">
                <a:solidFill>
                  <a:srgbClr val="0099CB"/>
                </a:solidFill>
                <a:latin typeface="Arial Black" panose="020B0604020202020204" pitchFamily="34" charset="0"/>
                <a:cs typeface="Arial Black" panose="020B0604020202020204" pitchFamily="34" charset="0"/>
              </a:rPr>
              <a:t>House</a:t>
            </a:r>
          </a:p>
          <a:p>
            <a:pPr>
              <a:lnSpc>
                <a:spcPts val="1120"/>
              </a:lnSpc>
              <a:tabLst>
                <a:tab pos="107950" algn="l"/>
              </a:tabLst>
            </a:pPr>
            <a:r>
              <a:rPr lang="en-US" sz="800" dirty="0">
                <a:latin typeface="Arial" panose="020B0604020202020204" pitchFamily="34" charset="0"/>
                <a:cs typeface="Arial" panose="020B0604020202020204" pitchFamily="34" charset="0"/>
              </a:rPr>
              <a:t>•	Employees practice</a:t>
            </a:r>
          </a:p>
          <a:p>
            <a:pPr>
              <a:lnSpc>
                <a:spcPts val="930"/>
              </a:lnSpc>
              <a:tabLst>
                <a:tab pos="107950" algn="l"/>
              </a:tabLst>
            </a:pPr>
            <a:r>
              <a:rPr lang="en-US" sz="800" dirty="0">
                <a:latin typeface="Arial" panose="020B0604020202020204" pitchFamily="34" charset="0"/>
                <a:cs typeface="Arial" panose="020B0604020202020204" pitchFamily="34" charset="0"/>
              </a:rPr>
              <a:t>	social distancing</a:t>
            </a:r>
          </a:p>
          <a:p>
            <a:pPr>
              <a:lnSpc>
                <a:spcPts val="1000"/>
              </a:lnSpc>
              <a:tabLst>
                <a:tab pos="107950" algn="l"/>
              </a:tabLst>
            </a:pPr>
            <a:r>
              <a:rPr lang="en-US" sz="800" dirty="0">
                <a:latin typeface="Arial" panose="020B0604020202020204" pitchFamily="34" charset="0"/>
                <a:cs typeface="Arial" panose="020B0604020202020204" pitchFamily="34" charset="0"/>
              </a:rPr>
              <a:t>•	Workstations 6’ apart</a:t>
            </a:r>
          </a:p>
        </p:txBody>
      </p:sp>
      <p:sp>
        <p:nvSpPr>
          <p:cNvPr id="16" name="TextBox 15">
            <a:extLst>
              <a:ext uri="{FF2B5EF4-FFF2-40B4-BE49-F238E27FC236}">
                <a16:creationId xmlns:a16="http://schemas.microsoft.com/office/drawing/2014/main" xmlns="" id="{2D6EEE6F-8964-DF4A-8076-B7081D4F4942}"/>
              </a:ext>
            </a:extLst>
          </p:cNvPr>
          <p:cNvSpPr txBox="1"/>
          <p:nvPr/>
        </p:nvSpPr>
        <p:spPr>
          <a:xfrm>
            <a:off x="3093018" y="3417397"/>
            <a:ext cx="1698779" cy="921715"/>
          </a:xfrm>
          <a:prstGeom prst="rect">
            <a:avLst/>
          </a:prstGeom>
          <a:noFill/>
        </p:spPr>
        <p:txBody>
          <a:bodyPr wrap="square" lIns="0" tIns="0" rIns="0" bIns="0" rtlCol="0">
            <a:noAutofit/>
          </a:bodyPr>
          <a:lstStyle/>
          <a:p>
            <a:pPr>
              <a:lnSpc>
                <a:spcPts val="1120"/>
              </a:lnSpc>
              <a:tabLst>
                <a:tab pos="107950" algn="l"/>
              </a:tabLst>
            </a:pPr>
            <a:r>
              <a:rPr lang="en-US" sz="1100" b="1" dirty="0">
                <a:solidFill>
                  <a:srgbClr val="0099CB"/>
                </a:solidFill>
                <a:latin typeface="Arial Black" panose="020B0604020202020204" pitchFamily="34" charset="0"/>
                <a:cs typeface="Arial Black" panose="020B0604020202020204" pitchFamily="34" charset="0"/>
              </a:rPr>
              <a:t>Tape arrows</a:t>
            </a:r>
          </a:p>
          <a:p>
            <a:pPr>
              <a:lnSpc>
                <a:spcPts val="1120"/>
              </a:lnSpc>
              <a:tabLst>
                <a:tab pos="107950" algn="l"/>
              </a:tabLst>
            </a:pPr>
            <a:r>
              <a:rPr lang="en-US" sz="770" dirty="0">
                <a:latin typeface="Arial" panose="020B0604020202020204" pitchFamily="34" charset="0"/>
                <a:cs typeface="Arial" panose="020B0604020202020204" pitchFamily="34" charset="0"/>
              </a:rPr>
              <a:t>•	Tape off arrows between</a:t>
            </a:r>
          </a:p>
          <a:p>
            <a:pPr>
              <a:lnSpc>
                <a:spcPts val="800"/>
              </a:lnSpc>
              <a:tabLst>
                <a:tab pos="107950" algn="l"/>
              </a:tabLst>
            </a:pPr>
            <a:r>
              <a:rPr lang="en-US" sz="770" dirty="0">
                <a:latin typeface="Arial" panose="020B0604020202020204" pitchFamily="34" charset="0"/>
                <a:cs typeface="Arial" panose="020B0604020202020204" pitchFamily="34" charset="0"/>
              </a:rPr>
              <a:t>	gondolas to create</a:t>
            </a:r>
          </a:p>
          <a:p>
            <a:pPr>
              <a:lnSpc>
                <a:spcPts val="870"/>
              </a:lnSpc>
              <a:tabLst>
                <a:tab pos="107950" algn="l"/>
              </a:tabLst>
            </a:pPr>
            <a:r>
              <a:rPr lang="en-US" sz="770" dirty="0">
                <a:latin typeface="Arial" panose="020B0604020202020204" pitchFamily="34" charset="0"/>
                <a:cs typeface="Arial" panose="020B0604020202020204" pitchFamily="34" charset="0"/>
              </a:rPr>
              <a:t>	one-directional shopping</a:t>
            </a:r>
          </a:p>
          <a:p>
            <a:pPr>
              <a:lnSpc>
                <a:spcPts val="1320"/>
              </a:lnSpc>
              <a:tabLst>
                <a:tab pos="107950" algn="l"/>
              </a:tabLst>
            </a:pPr>
            <a:r>
              <a:rPr lang="en-US" sz="770" dirty="0">
                <a:latin typeface="Arial" panose="020B0604020202020204" pitchFamily="34" charset="0"/>
                <a:cs typeface="Arial" panose="020B0604020202020204" pitchFamily="34" charset="0"/>
              </a:rPr>
              <a:t>•	Promoting social distancing</a:t>
            </a:r>
          </a:p>
        </p:txBody>
      </p:sp>
      <p:sp>
        <p:nvSpPr>
          <p:cNvPr id="22" name="TextBox 21">
            <a:extLst>
              <a:ext uri="{FF2B5EF4-FFF2-40B4-BE49-F238E27FC236}">
                <a16:creationId xmlns:a16="http://schemas.microsoft.com/office/drawing/2014/main" xmlns="" id="{A908DD7E-C284-7E41-B170-03E0B3710647}"/>
              </a:ext>
            </a:extLst>
          </p:cNvPr>
          <p:cNvSpPr txBox="1"/>
          <p:nvPr/>
        </p:nvSpPr>
        <p:spPr>
          <a:xfrm>
            <a:off x="1967015" y="2699309"/>
            <a:ext cx="1310196" cy="768096"/>
          </a:xfrm>
          <a:prstGeom prst="rect">
            <a:avLst/>
          </a:prstGeom>
          <a:noFill/>
        </p:spPr>
        <p:txBody>
          <a:bodyPr wrap="square" lIns="0" tIns="0" rIns="0" bIns="0" rtlCol="0">
            <a:noAutofit/>
          </a:bodyPr>
          <a:lstStyle/>
          <a:p>
            <a:pPr>
              <a:lnSpc>
                <a:spcPts val="1120"/>
              </a:lnSpc>
            </a:pPr>
            <a:r>
              <a:rPr lang="en-US" sz="1100" b="1" dirty="0">
                <a:solidFill>
                  <a:srgbClr val="0099CB"/>
                </a:solidFill>
                <a:latin typeface="Arial Black" panose="020B0604020202020204" pitchFamily="34" charset="0"/>
                <a:cs typeface="Arial Black" panose="020B0604020202020204" pitchFamily="34" charset="0"/>
              </a:rPr>
              <a:t>Taped</a:t>
            </a:r>
          </a:p>
          <a:p>
            <a:pPr>
              <a:lnSpc>
                <a:spcPts val="1120"/>
              </a:lnSpc>
              <a:tabLst>
                <a:tab pos="107950" algn="l"/>
              </a:tabLst>
            </a:pPr>
            <a:r>
              <a:rPr lang="en-US" sz="1100" b="1" dirty="0">
                <a:solidFill>
                  <a:srgbClr val="0099CB"/>
                </a:solidFill>
                <a:latin typeface="Arial Black" panose="020B0604020202020204" pitchFamily="34" charset="0"/>
                <a:cs typeface="Arial Black" panose="020B0604020202020204" pitchFamily="34" charset="0"/>
              </a:rPr>
              <a:t>drop zone</a:t>
            </a:r>
            <a:endParaRPr lang="en-US" b="1" dirty="0">
              <a:solidFill>
                <a:srgbClr val="FF3A1E"/>
              </a:solidFill>
              <a:latin typeface="Arial Black" panose="020B0604020202020204" pitchFamily="34" charset="0"/>
              <a:cs typeface="Arial Black" panose="020B0604020202020204" pitchFamily="34" charset="0"/>
            </a:endParaRPr>
          </a:p>
          <a:p>
            <a:pPr>
              <a:lnSpc>
                <a:spcPts val="1120"/>
              </a:lnSpc>
              <a:tabLst>
                <a:tab pos="107950" algn="l"/>
              </a:tabLst>
            </a:pPr>
            <a:r>
              <a:rPr lang="en-US" sz="770" dirty="0">
                <a:latin typeface="Arial" panose="020B0604020202020204" pitchFamily="34" charset="0"/>
                <a:cs typeface="Arial" panose="020B0604020202020204" pitchFamily="34" charset="0"/>
              </a:rPr>
              <a:t>•	Tape off a 4’x 4’ square</a:t>
            </a:r>
          </a:p>
          <a:p>
            <a:pPr>
              <a:lnSpc>
                <a:spcPts val="850"/>
              </a:lnSpc>
              <a:tabLst>
                <a:tab pos="107950" algn="l"/>
              </a:tabLst>
            </a:pPr>
            <a:r>
              <a:rPr lang="en-US" sz="770" dirty="0">
                <a:latin typeface="Arial" panose="020B0604020202020204" pitchFamily="34" charset="0"/>
                <a:cs typeface="Arial" panose="020B0604020202020204" pitchFamily="34" charset="0"/>
              </a:rPr>
              <a:t>	inside the back of house</a:t>
            </a:r>
          </a:p>
          <a:p>
            <a:pPr>
              <a:lnSpc>
                <a:spcPts val="930"/>
              </a:lnSpc>
              <a:tabLst>
                <a:tab pos="107950" algn="l"/>
              </a:tabLst>
            </a:pPr>
            <a:r>
              <a:rPr lang="en-US" sz="770" dirty="0">
                <a:latin typeface="Arial" panose="020B0604020202020204" pitchFamily="34" charset="0"/>
                <a:cs typeface="Arial" panose="020B0604020202020204" pitchFamily="34" charset="0"/>
              </a:rPr>
              <a:t>	for delivery drop off</a:t>
            </a:r>
          </a:p>
        </p:txBody>
      </p:sp>
      <p:sp>
        <p:nvSpPr>
          <p:cNvPr id="23" name="TextBox 22">
            <a:extLst>
              <a:ext uri="{FF2B5EF4-FFF2-40B4-BE49-F238E27FC236}">
                <a16:creationId xmlns:a16="http://schemas.microsoft.com/office/drawing/2014/main" xmlns="" id="{E2EB47AB-A9E0-8E45-80F1-E15E76AE4E8F}"/>
              </a:ext>
            </a:extLst>
          </p:cNvPr>
          <p:cNvSpPr txBox="1"/>
          <p:nvPr/>
        </p:nvSpPr>
        <p:spPr>
          <a:xfrm>
            <a:off x="4534649" y="2677364"/>
            <a:ext cx="1310196" cy="768096"/>
          </a:xfrm>
          <a:prstGeom prst="rect">
            <a:avLst/>
          </a:prstGeom>
          <a:noFill/>
        </p:spPr>
        <p:txBody>
          <a:bodyPr wrap="square" lIns="0" tIns="0" rIns="0" bIns="0" rtlCol="0">
            <a:noAutofit/>
          </a:bodyPr>
          <a:lstStyle/>
          <a:p>
            <a:pPr>
              <a:lnSpc>
                <a:spcPts val="1120"/>
              </a:lnSpc>
            </a:pPr>
            <a:r>
              <a:rPr lang="en-US" sz="1100" b="1" dirty="0">
                <a:solidFill>
                  <a:srgbClr val="0099CB"/>
                </a:solidFill>
                <a:latin typeface="Arial Black" panose="020B0604020202020204" pitchFamily="34" charset="0"/>
                <a:cs typeface="Arial Black" panose="020B0604020202020204" pitchFamily="34" charset="0"/>
              </a:rPr>
              <a:t>Textbook</a:t>
            </a:r>
          </a:p>
          <a:p>
            <a:pPr>
              <a:lnSpc>
                <a:spcPts val="1120"/>
              </a:lnSpc>
            </a:pPr>
            <a:r>
              <a:rPr lang="en-US" sz="1100" b="1" dirty="0">
                <a:solidFill>
                  <a:srgbClr val="0099CB"/>
                </a:solidFill>
                <a:latin typeface="Arial Black" panose="020B0604020202020204" pitchFamily="34" charset="0"/>
                <a:cs typeface="Arial Black" panose="020B0604020202020204" pitchFamily="34" charset="0"/>
              </a:rPr>
              <a:t>pick up</a:t>
            </a:r>
          </a:p>
          <a:p>
            <a:pPr>
              <a:lnSpc>
                <a:spcPts val="1120"/>
              </a:lnSpc>
            </a:pPr>
            <a:r>
              <a:rPr lang="en-US" sz="1100" b="1" dirty="0">
                <a:solidFill>
                  <a:srgbClr val="0099CB"/>
                </a:solidFill>
                <a:latin typeface="Arial Black" panose="020B0604020202020204" pitchFamily="34" charset="0"/>
                <a:cs typeface="Arial Black" panose="020B0604020202020204" pitchFamily="34" charset="0"/>
              </a:rPr>
              <a:t>sign</a:t>
            </a:r>
          </a:p>
        </p:txBody>
      </p:sp>
      <p:sp>
        <p:nvSpPr>
          <p:cNvPr id="25" name="TextBox 24">
            <a:extLst>
              <a:ext uri="{FF2B5EF4-FFF2-40B4-BE49-F238E27FC236}">
                <a16:creationId xmlns:a16="http://schemas.microsoft.com/office/drawing/2014/main" xmlns="" id="{470D59D8-F8CF-9641-99A5-4B9597026CB9}"/>
              </a:ext>
            </a:extLst>
          </p:cNvPr>
          <p:cNvSpPr txBox="1"/>
          <p:nvPr/>
        </p:nvSpPr>
        <p:spPr>
          <a:xfrm>
            <a:off x="5499377" y="3417397"/>
            <a:ext cx="1698779" cy="921715"/>
          </a:xfrm>
          <a:prstGeom prst="rect">
            <a:avLst/>
          </a:prstGeom>
          <a:noFill/>
        </p:spPr>
        <p:txBody>
          <a:bodyPr wrap="square" lIns="0" tIns="0" rIns="0" bIns="0" rtlCol="0">
            <a:noAutofit/>
          </a:bodyPr>
          <a:lstStyle/>
          <a:p>
            <a:pPr>
              <a:lnSpc>
                <a:spcPts val="1120"/>
              </a:lnSpc>
              <a:tabLst>
                <a:tab pos="107950" algn="l"/>
              </a:tabLst>
            </a:pPr>
            <a:r>
              <a:rPr lang="en-US" sz="1100" b="1" dirty="0">
                <a:solidFill>
                  <a:srgbClr val="0099CB"/>
                </a:solidFill>
                <a:latin typeface="Arial Black" panose="020B0604020202020204" pitchFamily="34" charset="0"/>
                <a:cs typeface="Arial Black" panose="020B0604020202020204" pitchFamily="34" charset="0"/>
              </a:rPr>
              <a:t>Tape arrows</a:t>
            </a:r>
          </a:p>
          <a:p>
            <a:pPr>
              <a:lnSpc>
                <a:spcPts val="1120"/>
              </a:lnSpc>
              <a:tabLst>
                <a:tab pos="107950" algn="l"/>
              </a:tabLst>
            </a:pPr>
            <a:r>
              <a:rPr lang="en-US" sz="770" dirty="0">
                <a:latin typeface="Arial" panose="020B0604020202020204" pitchFamily="34" charset="0"/>
                <a:cs typeface="Arial" panose="020B0604020202020204" pitchFamily="34" charset="0"/>
              </a:rPr>
              <a:t>•	Tape off arrows between</a:t>
            </a:r>
          </a:p>
          <a:p>
            <a:pPr>
              <a:lnSpc>
                <a:spcPts val="800"/>
              </a:lnSpc>
              <a:tabLst>
                <a:tab pos="107950" algn="l"/>
              </a:tabLst>
            </a:pPr>
            <a:r>
              <a:rPr lang="en-US" sz="770" dirty="0">
                <a:latin typeface="Arial" panose="020B0604020202020204" pitchFamily="34" charset="0"/>
                <a:cs typeface="Arial" panose="020B0604020202020204" pitchFamily="34" charset="0"/>
              </a:rPr>
              <a:t>	gondolas to create</a:t>
            </a:r>
          </a:p>
          <a:p>
            <a:pPr>
              <a:lnSpc>
                <a:spcPts val="870"/>
              </a:lnSpc>
              <a:tabLst>
                <a:tab pos="107950" algn="l"/>
              </a:tabLst>
            </a:pPr>
            <a:r>
              <a:rPr lang="en-US" sz="770" dirty="0">
                <a:latin typeface="Arial" panose="020B0604020202020204" pitchFamily="34" charset="0"/>
                <a:cs typeface="Arial" panose="020B0604020202020204" pitchFamily="34" charset="0"/>
              </a:rPr>
              <a:t>	one-directional shopping</a:t>
            </a:r>
          </a:p>
          <a:p>
            <a:pPr>
              <a:lnSpc>
                <a:spcPts val="1320"/>
              </a:lnSpc>
              <a:tabLst>
                <a:tab pos="107950" algn="l"/>
              </a:tabLst>
            </a:pPr>
            <a:r>
              <a:rPr lang="en-US" sz="770" dirty="0">
                <a:latin typeface="Arial" panose="020B0604020202020204" pitchFamily="34" charset="0"/>
                <a:cs typeface="Arial" panose="020B0604020202020204" pitchFamily="34" charset="0"/>
              </a:rPr>
              <a:t>•	Promoting social distancing</a:t>
            </a:r>
          </a:p>
        </p:txBody>
      </p:sp>
      <p:sp>
        <p:nvSpPr>
          <p:cNvPr id="26" name="TextBox 25">
            <a:extLst>
              <a:ext uri="{FF2B5EF4-FFF2-40B4-BE49-F238E27FC236}">
                <a16:creationId xmlns:a16="http://schemas.microsoft.com/office/drawing/2014/main" xmlns="" id="{0B327784-D50E-6D46-8C53-D1A223CB0355}"/>
              </a:ext>
            </a:extLst>
          </p:cNvPr>
          <p:cNvSpPr txBox="1"/>
          <p:nvPr/>
        </p:nvSpPr>
        <p:spPr>
          <a:xfrm>
            <a:off x="6890143" y="2677364"/>
            <a:ext cx="951751" cy="768096"/>
          </a:xfrm>
          <a:prstGeom prst="rect">
            <a:avLst/>
          </a:prstGeom>
          <a:noFill/>
        </p:spPr>
        <p:txBody>
          <a:bodyPr wrap="square" lIns="0" tIns="0" rIns="0" bIns="0" rtlCol="0">
            <a:noAutofit/>
          </a:bodyPr>
          <a:lstStyle/>
          <a:p>
            <a:pPr>
              <a:lnSpc>
                <a:spcPts val="1120"/>
              </a:lnSpc>
            </a:pPr>
            <a:r>
              <a:rPr lang="en-US" sz="1100" b="1" dirty="0">
                <a:solidFill>
                  <a:srgbClr val="0099CB"/>
                </a:solidFill>
                <a:latin typeface="Arial Black" panose="020B0604020202020204" pitchFamily="34" charset="0"/>
                <a:cs typeface="Arial Black" panose="020B0604020202020204" pitchFamily="34" charset="0"/>
              </a:rPr>
              <a:t>Welcome</a:t>
            </a:r>
          </a:p>
          <a:p>
            <a:pPr>
              <a:lnSpc>
                <a:spcPts val="1120"/>
              </a:lnSpc>
            </a:pPr>
            <a:r>
              <a:rPr lang="en-US" sz="1100" b="1" dirty="0">
                <a:solidFill>
                  <a:srgbClr val="0099CB"/>
                </a:solidFill>
                <a:latin typeface="Arial Black" panose="020B0604020202020204" pitchFamily="34" charset="0"/>
                <a:cs typeface="Arial Black" panose="020B0604020202020204" pitchFamily="34" charset="0"/>
              </a:rPr>
              <a:t>back and</a:t>
            </a:r>
          </a:p>
          <a:p>
            <a:pPr>
              <a:lnSpc>
                <a:spcPts val="1120"/>
              </a:lnSpc>
            </a:pPr>
            <a:r>
              <a:rPr lang="en-US" sz="1100" b="1" dirty="0">
                <a:solidFill>
                  <a:srgbClr val="0099CB"/>
                </a:solidFill>
                <a:latin typeface="Arial Black" panose="020B0604020202020204" pitchFamily="34" charset="0"/>
                <a:cs typeface="Arial Black" panose="020B0604020202020204" pitchFamily="34" charset="0"/>
              </a:rPr>
              <a:t>safety </a:t>
            </a:r>
          </a:p>
          <a:p>
            <a:pPr>
              <a:lnSpc>
                <a:spcPts val="1120"/>
              </a:lnSpc>
            </a:pPr>
            <a:r>
              <a:rPr lang="en-US" sz="1100" b="1" dirty="0">
                <a:solidFill>
                  <a:srgbClr val="0099CB"/>
                </a:solidFill>
                <a:latin typeface="Arial Black" panose="020B0604020202020204" pitchFamily="34" charset="0"/>
                <a:cs typeface="Arial Black" panose="020B0604020202020204" pitchFamily="34" charset="0"/>
              </a:rPr>
              <a:t>stanchion</a:t>
            </a:r>
          </a:p>
          <a:p>
            <a:pPr>
              <a:lnSpc>
                <a:spcPts val="1120"/>
              </a:lnSpc>
            </a:pPr>
            <a:r>
              <a:rPr lang="en-US" sz="1100" b="1" dirty="0">
                <a:solidFill>
                  <a:srgbClr val="0099CB"/>
                </a:solidFill>
                <a:latin typeface="Arial Black" panose="020B0604020202020204" pitchFamily="34" charset="0"/>
                <a:cs typeface="Arial Black" panose="020B0604020202020204" pitchFamily="34" charset="0"/>
              </a:rPr>
              <a:t>sign</a:t>
            </a:r>
          </a:p>
        </p:txBody>
      </p:sp>
      <p:sp>
        <p:nvSpPr>
          <p:cNvPr id="27" name="TextBox 26">
            <a:extLst>
              <a:ext uri="{FF2B5EF4-FFF2-40B4-BE49-F238E27FC236}">
                <a16:creationId xmlns:a16="http://schemas.microsoft.com/office/drawing/2014/main" xmlns="" id="{C1D19A24-A1C2-E045-9154-55D746DD535B}"/>
              </a:ext>
            </a:extLst>
          </p:cNvPr>
          <p:cNvSpPr txBox="1"/>
          <p:nvPr/>
        </p:nvSpPr>
        <p:spPr>
          <a:xfrm>
            <a:off x="7987423" y="2677364"/>
            <a:ext cx="951751" cy="768096"/>
          </a:xfrm>
          <a:prstGeom prst="rect">
            <a:avLst/>
          </a:prstGeom>
          <a:noFill/>
        </p:spPr>
        <p:txBody>
          <a:bodyPr wrap="square" lIns="0" tIns="0" rIns="0" bIns="0" rtlCol="0">
            <a:noAutofit/>
          </a:bodyPr>
          <a:lstStyle/>
          <a:p>
            <a:pPr>
              <a:lnSpc>
                <a:spcPts val="1120"/>
              </a:lnSpc>
            </a:pPr>
            <a:r>
              <a:rPr lang="en-US" sz="1100" b="1" dirty="0">
                <a:solidFill>
                  <a:srgbClr val="0099CB"/>
                </a:solidFill>
                <a:latin typeface="Arial Black" panose="020B0604020202020204" pitchFamily="34" charset="0"/>
                <a:cs typeface="Arial Black" panose="020B0604020202020204" pitchFamily="34" charset="0"/>
              </a:rPr>
              <a:t>Hand</a:t>
            </a:r>
          </a:p>
          <a:p>
            <a:pPr>
              <a:lnSpc>
                <a:spcPts val="1120"/>
              </a:lnSpc>
            </a:pPr>
            <a:r>
              <a:rPr lang="en-US" sz="1100" b="1" dirty="0">
                <a:solidFill>
                  <a:srgbClr val="0099CB"/>
                </a:solidFill>
                <a:latin typeface="Arial Black" panose="020B0604020202020204" pitchFamily="34" charset="0"/>
                <a:cs typeface="Arial Black" panose="020B0604020202020204" pitchFamily="34" charset="0"/>
              </a:rPr>
              <a:t>sanitizer</a:t>
            </a:r>
          </a:p>
        </p:txBody>
      </p:sp>
      <p:sp>
        <p:nvSpPr>
          <p:cNvPr id="28" name="TextBox 27">
            <a:extLst>
              <a:ext uri="{FF2B5EF4-FFF2-40B4-BE49-F238E27FC236}">
                <a16:creationId xmlns:a16="http://schemas.microsoft.com/office/drawing/2014/main" xmlns="" id="{7E7DA219-777F-594C-A7D9-8774F4B130C9}"/>
              </a:ext>
            </a:extLst>
          </p:cNvPr>
          <p:cNvSpPr txBox="1"/>
          <p:nvPr/>
        </p:nvSpPr>
        <p:spPr>
          <a:xfrm>
            <a:off x="8931086" y="2699309"/>
            <a:ext cx="1310196" cy="768096"/>
          </a:xfrm>
          <a:prstGeom prst="rect">
            <a:avLst/>
          </a:prstGeom>
          <a:noFill/>
        </p:spPr>
        <p:txBody>
          <a:bodyPr wrap="square" lIns="0" tIns="0" rIns="0" bIns="0" rtlCol="0">
            <a:noAutofit/>
          </a:bodyPr>
          <a:lstStyle/>
          <a:p>
            <a:pPr>
              <a:lnSpc>
                <a:spcPts val="1120"/>
              </a:lnSpc>
            </a:pPr>
            <a:r>
              <a:rPr lang="en-US" sz="1100" b="1" dirty="0">
                <a:solidFill>
                  <a:srgbClr val="0099CB"/>
                </a:solidFill>
                <a:latin typeface="Arial Black" panose="020B0604020202020204" pitchFamily="34" charset="0"/>
                <a:cs typeface="Arial Black" panose="020B0604020202020204" pitchFamily="34" charset="0"/>
              </a:rPr>
              <a:t>Window</a:t>
            </a:r>
          </a:p>
          <a:p>
            <a:pPr>
              <a:lnSpc>
                <a:spcPts val="1120"/>
              </a:lnSpc>
              <a:tabLst>
                <a:tab pos="107950" algn="l"/>
              </a:tabLst>
            </a:pPr>
            <a:r>
              <a:rPr lang="en-US" sz="1100" b="1" dirty="0">
                <a:solidFill>
                  <a:srgbClr val="0099CB"/>
                </a:solidFill>
                <a:latin typeface="Arial Black" panose="020B0604020202020204" pitchFamily="34" charset="0"/>
                <a:cs typeface="Arial Black" panose="020B0604020202020204" pitchFamily="34" charset="0"/>
              </a:rPr>
              <a:t>sign</a:t>
            </a:r>
            <a:endParaRPr lang="en-US" b="1" dirty="0">
              <a:solidFill>
                <a:srgbClr val="FF3A1E"/>
              </a:solidFill>
              <a:latin typeface="Arial Black" panose="020B0604020202020204" pitchFamily="34" charset="0"/>
              <a:cs typeface="Arial Black" panose="020B0604020202020204" pitchFamily="34" charset="0"/>
            </a:endParaRPr>
          </a:p>
          <a:p>
            <a:pPr>
              <a:lnSpc>
                <a:spcPts val="1120"/>
              </a:lnSpc>
              <a:tabLst>
                <a:tab pos="107950" algn="l"/>
              </a:tabLst>
            </a:pPr>
            <a:r>
              <a:rPr lang="en-US" sz="770" dirty="0">
                <a:latin typeface="Arial" panose="020B0604020202020204" pitchFamily="34" charset="0"/>
                <a:cs typeface="Arial" panose="020B0604020202020204" pitchFamily="34" charset="0"/>
              </a:rPr>
              <a:t>•	Promoting occupancy</a:t>
            </a:r>
          </a:p>
          <a:p>
            <a:pPr>
              <a:lnSpc>
                <a:spcPts val="800"/>
              </a:lnSpc>
              <a:tabLst>
                <a:tab pos="107950" algn="l"/>
              </a:tabLst>
            </a:pPr>
            <a:r>
              <a:rPr lang="en-US" sz="770" dirty="0">
                <a:latin typeface="Arial" panose="020B0604020202020204" pitchFamily="34" charset="0"/>
                <a:cs typeface="Arial" panose="020B0604020202020204" pitchFamily="34" charset="0"/>
              </a:rPr>
              <a:t>	limits hours of</a:t>
            </a:r>
          </a:p>
          <a:p>
            <a:pPr>
              <a:lnSpc>
                <a:spcPts val="800"/>
              </a:lnSpc>
              <a:tabLst>
                <a:tab pos="107950" algn="l"/>
              </a:tabLst>
            </a:pPr>
            <a:r>
              <a:rPr lang="en-US" sz="770" dirty="0">
                <a:latin typeface="Arial" panose="020B0604020202020204" pitchFamily="34" charset="0"/>
                <a:cs typeface="Arial" panose="020B0604020202020204" pitchFamily="34" charset="0"/>
              </a:rPr>
              <a:t>	operations</a:t>
            </a:r>
          </a:p>
          <a:p>
            <a:pPr>
              <a:lnSpc>
                <a:spcPts val="800"/>
              </a:lnSpc>
              <a:tabLst>
                <a:tab pos="107950" algn="l"/>
              </a:tabLst>
            </a:pPr>
            <a:r>
              <a:rPr lang="en-US" sz="770" dirty="0">
                <a:latin typeface="Arial" panose="020B0604020202020204" pitchFamily="34" charset="0"/>
                <a:cs typeface="Arial" panose="020B0604020202020204" pitchFamily="34" charset="0"/>
              </a:rPr>
              <a:t>	timed shopping</a:t>
            </a:r>
          </a:p>
        </p:txBody>
      </p:sp>
      <p:sp>
        <p:nvSpPr>
          <p:cNvPr id="29" name="TextBox 28">
            <a:extLst>
              <a:ext uri="{FF2B5EF4-FFF2-40B4-BE49-F238E27FC236}">
                <a16:creationId xmlns:a16="http://schemas.microsoft.com/office/drawing/2014/main" xmlns="" id="{980FB21A-8738-4F48-A741-7456B80DA4F2}"/>
              </a:ext>
            </a:extLst>
          </p:cNvPr>
          <p:cNvSpPr txBox="1"/>
          <p:nvPr/>
        </p:nvSpPr>
        <p:spPr>
          <a:xfrm>
            <a:off x="8939174" y="3597407"/>
            <a:ext cx="1140144" cy="1208324"/>
          </a:xfrm>
          <a:prstGeom prst="rect">
            <a:avLst/>
          </a:prstGeom>
          <a:noFill/>
        </p:spPr>
        <p:txBody>
          <a:bodyPr wrap="square" lIns="0" tIns="0" rIns="0" bIns="0" rtlCol="0">
            <a:noAutofit/>
          </a:bodyPr>
          <a:lstStyle/>
          <a:p>
            <a:pPr>
              <a:lnSpc>
                <a:spcPts val="1120"/>
              </a:lnSpc>
            </a:pPr>
            <a:r>
              <a:rPr lang="en-US" sz="1100" b="1" dirty="0">
                <a:solidFill>
                  <a:srgbClr val="0099CB"/>
                </a:solidFill>
                <a:latin typeface="Arial Black" panose="020B0604020202020204" pitchFamily="34" charset="0"/>
                <a:cs typeface="Arial Black" panose="020B0604020202020204" pitchFamily="34" charset="0"/>
              </a:rPr>
              <a:t>Queue</a:t>
            </a:r>
          </a:p>
          <a:p>
            <a:pPr>
              <a:lnSpc>
                <a:spcPts val="1120"/>
              </a:lnSpc>
              <a:tabLst>
                <a:tab pos="107950" algn="l"/>
              </a:tabLst>
            </a:pPr>
            <a:r>
              <a:rPr lang="en-US" sz="1100" b="1" dirty="0">
                <a:solidFill>
                  <a:srgbClr val="0099CB"/>
                </a:solidFill>
                <a:latin typeface="Arial Black" panose="020B0604020202020204" pitchFamily="34" charset="0"/>
                <a:cs typeface="Arial Black" panose="020B0604020202020204" pitchFamily="34" charset="0"/>
              </a:rPr>
              <a:t>line tape</a:t>
            </a:r>
            <a:endParaRPr lang="en-US" b="1" dirty="0">
              <a:solidFill>
                <a:srgbClr val="FF3A1E"/>
              </a:solidFill>
              <a:latin typeface="Arial Black" panose="020B0604020202020204" pitchFamily="34" charset="0"/>
              <a:cs typeface="Arial Black" panose="020B0604020202020204" pitchFamily="34" charset="0"/>
            </a:endParaRPr>
          </a:p>
          <a:p>
            <a:pPr>
              <a:lnSpc>
                <a:spcPts val="1120"/>
              </a:lnSpc>
              <a:tabLst>
                <a:tab pos="107950" algn="l"/>
              </a:tabLst>
            </a:pPr>
            <a:r>
              <a:rPr lang="en-US" sz="770" dirty="0">
                <a:latin typeface="Arial" panose="020B0604020202020204" pitchFamily="34" charset="0"/>
                <a:cs typeface="Arial" panose="020B0604020202020204" pitchFamily="34" charset="0"/>
              </a:rPr>
              <a:t>•	Max occupancy</a:t>
            </a:r>
          </a:p>
          <a:p>
            <a:pPr>
              <a:lnSpc>
                <a:spcPts val="800"/>
              </a:lnSpc>
              <a:tabLst>
                <a:tab pos="107950" algn="l"/>
              </a:tabLst>
            </a:pPr>
            <a:r>
              <a:rPr lang="en-US" sz="770" dirty="0">
                <a:latin typeface="Arial" panose="020B0604020202020204" pitchFamily="34" charset="0"/>
                <a:cs typeface="Arial" panose="020B0604020202020204" pitchFamily="34" charset="0"/>
              </a:rPr>
              <a:t>	guidelines will</a:t>
            </a:r>
          </a:p>
          <a:p>
            <a:pPr>
              <a:lnSpc>
                <a:spcPts val="900"/>
              </a:lnSpc>
              <a:tabLst>
                <a:tab pos="107950" algn="l"/>
              </a:tabLst>
            </a:pPr>
            <a:r>
              <a:rPr lang="en-US" sz="770" dirty="0">
                <a:latin typeface="Arial" panose="020B0604020202020204" pitchFamily="34" charset="0"/>
                <a:cs typeface="Arial" panose="020B0604020202020204" pitchFamily="34" charset="0"/>
              </a:rPr>
              <a:t>	differ per state</a:t>
            </a:r>
          </a:p>
          <a:p>
            <a:pPr>
              <a:lnSpc>
                <a:spcPts val="1120"/>
              </a:lnSpc>
              <a:tabLst>
                <a:tab pos="107950" algn="l"/>
              </a:tabLst>
            </a:pPr>
            <a:r>
              <a:rPr lang="en-US" sz="770" dirty="0">
                <a:latin typeface="Arial" panose="020B0604020202020204" pitchFamily="34" charset="0"/>
                <a:cs typeface="Arial" panose="020B0604020202020204" pitchFamily="34" charset="0"/>
              </a:rPr>
              <a:t>•	Cut tape into</a:t>
            </a:r>
          </a:p>
          <a:p>
            <a:pPr>
              <a:lnSpc>
                <a:spcPts val="800"/>
              </a:lnSpc>
              <a:tabLst>
                <a:tab pos="107950" algn="l"/>
              </a:tabLst>
            </a:pPr>
            <a:r>
              <a:rPr lang="en-US" sz="770" dirty="0">
                <a:latin typeface="Arial" panose="020B0604020202020204" pitchFamily="34" charset="0"/>
                <a:cs typeface="Arial" panose="020B0604020202020204" pitchFamily="34" charset="0"/>
              </a:rPr>
              <a:t>	1’ wide strips</a:t>
            </a:r>
          </a:p>
          <a:p>
            <a:pPr>
              <a:lnSpc>
                <a:spcPts val="1120"/>
              </a:lnSpc>
              <a:tabLst>
                <a:tab pos="107950" algn="l"/>
              </a:tabLst>
            </a:pPr>
            <a:r>
              <a:rPr lang="en-US" sz="770" dirty="0">
                <a:latin typeface="Arial" panose="020B0604020202020204" pitchFamily="34" charset="0"/>
                <a:cs typeface="Arial" panose="020B0604020202020204" pitchFamily="34" charset="0"/>
              </a:rPr>
              <a:t>•	Space strips at</a:t>
            </a:r>
          </a:p>
          <a:p>
            <a:pPr>
              <a:lnSpc>
                <a:spcPts val="800"/>
              </a:lnSpc>
              <a:tabLst>
                <a:tab pos="107950" algn="l"/>
              </a:tabLst>
            </a:pPr>
            <a:r>
              <a:rPr lang="en-US" sz="770" dirty="0">
                <a:latin typeface="Arial" panose="020B0604020202020204" pitchFamily="34" charset="0"/>
                <a:cs typeface="Arial" panose="020B0604020202020204" pitchFamily="34" charset="0"/>
              </a:rPr>
              <a:t>	6’ intervals</a:t>
            </a:r>
          </a:p>
        </p:txBody>
      </p:sp>
      <p:sp>
        <p:nvSpPr>
          <p:cNvPr id="30" name="TextBox 29">
            <a:extLst>
              <a:ext uri="{FF2B5EF4-FFF2-40B4-BE49-F238E27FC236}">
                <a16:creationId xmlns:a16="http://schemas.microsoft.com/office/drawing/2014/main" xmlns="" id="{57589719-81EA-114A-B270-C3A1EDE6796B}"/>
              </a:ext>
            </a:extLst>
          </p:cNvPr>
          <p:cNvSpPr txBox="1"/>
          <p:nvPr/>
        </p:nvSpPr>
        <p:spPr>
          <a:xfrm>
            <a:off x="8931086" y="4816126"/>
            <a:ext cx="951751" cy="363092"/>
          </a:xfrm>
          <a:prstGeom prst="rect">
            <a:avLst/>
          </a:prstGeom>
          <a:noFill/>
        </p:spPr>
        <p:txBody>
          <a:bodyPr wrap="square" lIns="0" tIns="0" rIns="0" bIns="0" rtlCol="0">
            <a:noAutofit/>
          </a:bodyPr>
          <a:lstStyle/>
          <a:p>
            <a:pPr>
              <a:lnSpc>
                <a:spcPts val="1120"/>
              </a:lnSpc>
            </a:pPr>
            <a:r>
              <a:rPr lang="en-US" sz="1100" b="1" dirty="0">
                <a:solidFill>
                  <a:srgbClr val="0099CB"/>
                </a:solidFill>
                <a:latin typeface="Arial Black" panose="020B0604020202020204" pitchFamily="34" charset="0"/>
                <a:cs typeface="Arial Black" panose="020B0604020202020204" pitchFamily="34" charset="0"/>
              </a:rPr>
              <a:t>Store traffic</a:t>
            </a:r>
          </a:p>
          <a:p>
            <a:pPr>
              <a:lnSpc>
                <a:spcPts val="1120"/>
              </a:lnSpc>
            </a:pPr>
            <a:r>
              <a:rPr lang="en-US" sz="1100" b="1" dirty="0">
                <a:solidFill>
                  <a:srgbClr val="0099CB"/>
                </a:solidFill>
                <a:latin typeface="Arial Black" panose="020B0604020202020204" pitchFamily="34" charset="0"/>
                <a:cs typeface="Arial Black" panose="020B0604020202020204" pitchFamily="34" charset="0"/>
              </a:rPr>
              <a:t>greeter</a:t>
            </a:r>
          </a:p>
        </p:txBody>
      </p:sp>
      <p:sp>
        <p:nvSpPr>
          <p:cNvPr id="31" name="TextBox 30">
            <a:extLst>
              <a:ext uri="{FF2B5EF4-FFF2-40B4-BE49-F238E27FC236}">
                <a16:creationId xmlns:a16="http://schemas.microsoft.com/office/drawing/2014/main" xmlns="" id="{09293517-4A42-E34A-9117-CA308F21CBD9}"/>
              </a:ext>
            </a:extLst>
          </p:cNvPr>
          <p:cNvSpPr txBox="1"/>
          <p:nvPr/>
        </p:nvSpPr>
        <p:spPr>
          <a:xfrm>
            <a:off x="8931086" y="5323332"/>
            <a:ext cx="951751" cy="670274"/>
          </a:xfrm>
          <a:prstGeom prst="rect">
            <a:avLst/>
          </a:prstGeom>
          <a:noFill/>
        </p:spPr>
        <p:txBody>
          <a:bodyPr wrap="square" lIns="0" tIns="0" rIns="0" bIns="0" rtlCol="0">
            <a:noAutofit/>
          </a:bodyPr>
          <a:lstStyle/>
          <a:p>
            <a:pPr>
              <a:lnSpc>
                <a:spcPts val="1120"/>
              </a:lnSpc>
            </a:pPr>
            <a:r>
              <a:rPr lang="en-US" sz="1100" b="1" dirty="0">
                <a:solidFill>
                  <a:srgbClr val="0099CB"/>
                </a:solidFill>
                <a:latin typeface="Arial Black" panose="020B0604020202020204" pitchFamily="34" charset="0"/>
                <a:cs typeface="Arial Black" panose="020B0604020202020204" pitchFamily="34" charset="0"/>
              </a:rPr>
              <a:t>Curbside</a:t>
            </a:r>
          </a:p>
          <a:p>
            <a:pPr>
              <a:lnSpc>
                <a:spcPts val="1120"/>
              </a:lnSpc>
            </a:pPr>
            <a:r>
              <a:rPr lang="en-US" sz="1100" b="1" dirty="0">
                <a:solidFill>
                  <a:srgbClr val="0099CB"/>
                </a:solidFill>
                <a:latin typeface="Arial Black" panose="020B0604020202020204" pitchFamily="34" charset="0"/>
                <a:cs typeface="Arial Black" panose="020B0604020202020204" pitchFamily="34" charset="0"/>
              </a:rPr>
              <a:t>pick up</a:t>
            </a:r>
          </a:p>
          <a:p>
            <a:pPr>
              <a:lnSpc>
                <a:spcPts val="1120"/>
              </a:lnSpc>
            </a:pPr>
            <a:r>
              <a:rPr lang="en-US" sz="1100" b="1" dirty="0">
                <a:solidFill>
                  <a:srgbClr val="0099CB"/>
                </a:solidFill>
                <a:latin typeface="Arial Black" panose="020B0604020202020204" pitchFamily="34" charset="0"/>
                <a:cs typeface="Arial Black" panose="020B0604020202020204" pitchFamily="34" charset="0"/>
              </a:rPr>
              <a:t>sandwich</a:t>
            </a:r>
          </a:p>
          <a:p>
            <a:pPr>
              <a:lnSpc>
                <a:spcPts val="1120"/>
              </a:lnSpc>
            </a:pPr>
            <a:r>
              <a:rPr lang="en-US" sz="1100" b="1" dirty="0">
                <a:solidFill>
                  <a:srgbClr val="0099CB"/>
                </a:solidFill>
                <a:latin typeface="Arial Black" panose="020B0604020202020204" pitchFamily="34" charset="0"/>
                <a:cs typeface="Arial Black" panose="020B0604020202020204" pitchFamily="34" charset="0"/>
              </a:rPr>
              <a:t>board</a:t>
            </a:r>
          </a:p>
        </p:txBody>
      </p:sp>
      <p:sp>
        <p:nvSpPr>
          <p:cNvPr id="32" name="TextBox 31">
            <a:extLst>
              <a:ext uri="{FF2B5EF4-FFF2-40B4-BE49-F238E27FC236}">
                <a16:creationId xmlns:a16="http://schemas.microsoft.com/office/drawing/2014/main" xmlns="" id="{7D31CD68-1C37-6442-834C-7714190EB7C0}"/>
              </a:ext>
            </a:extLst>
          </p:cNvPr>
          <p:cNvSpPr txBox="1"/>
          <p:nvPr/>
        </p:nvSpPr>
        <p:spPr>
          <a:xfrm>
            <a:off x="8331011" y="6359176"/>
            <a:ext cx="1427352" cy="670274"/>
          </a:xfrm>
          <a:prstGeom prst="rect">
            <a:avLst/>
          </a:prstGeom>
          <a:noFill/>
        </p:spPr>
        <p:txBody>
          <a:bodyPr wrap="square" lIns="0" tIns="0" rIns="0" bIns="0" rtlCol="0">
            <a:noAutofit/>
          </a:bodyPr>
          <a:lstStyle/>
          <a:p>
            <a:pPr>
              <a:lnSpc>
                <a:spcPts val="1120"/>
              </a:lnSpc>
            </a:pPr>
            <a:r>
              <a:rPr lang="en-US" sz="1100" b="1" dirty="0">
                <a:solidFill>
                  <a:srgbClr val="0099CB"/>
                </a:solidFill>
                <a:latin typeface="Arial Black" panose="020B0604020202020204" pitchFamily="34" charset="0"/>
                <a:cs typeface="Arial Black" panose="020B0604020202020204" pitchFamily="34" charset="0"/>
              </a:rPr>
              <a:t>POS at every</a:t>
            </a:r>
          </a:p>
          <a:p>
            <a:pPr>
              <a:lnSpc>
                <a:spcPts val="1120"/>
              </a:lnSpc>
            </a:pPr>
            <a:r>
              <a:rPr lang="en-US" sz="1100" b="1" dirty="0">
                <a:solidFill>
                  <a:srgbClr val="0099CB"/>
                </a:solidFill>
                <a:latin typeface="Arial Black" panose="020B0604020202020204" pitchFamily="34" charset="0"/>
                <a:cs typeface="Arial Black" panose="020B0604020202020204" pitchFamily="34" charset="0"/>
              </a:rPr>
              <a:t>other station</a:t>
            </a:r>
          </a:p>
        </p:txBody>
      </p:sp>
      <p:sp>
        <p:nvSpPr>
          <p:cNvPr id="33" name="TextBox 32">
            <a:extLst>
              <a:ext uri="{FF2B5EF4-FFF2-40B4-BE49-F238E27FC236}">
                <a16:creationId xmlns:a16="http://schemas.microsoft.com/office/drawing/2014/main" xmlns="" id="{B4DEC268-0266-1641-B95F-61DEEB22BD68}"/>
              </a:ext>
            </a:extLst>
          </p:cNvPr>
          <p:cNvSpPr txBox="1"/>
          <p:nvPr/>
        </p:nvSpPr>
        <p:spPr>
          <a:xfrm>
            <a:off x="2120039" y="6393485"/>
            <a:ext cx="951751" cy="768096"/>
          </a:xfrm>
          <a:prstGeom prst="rect">
            <a:avLst/>
          </a:prstGeom>
          <a:noFill/>
        </p:spPr>
        <p:txBody>
          <a:bodyPr wrap="square" lIns="0" tIns="0" rIns="0" bIns="0" rtlCol="0">
            <a:noAutofit/>
          </a:bodyPr>
          <a:lstStyle/>
          <a:p>
            <a:pPr>
              <a:lnSpc>
                <a:spcPts val="1120"/>
              </a:lnSpc>
            </a:pPr>
            <a:r>
              <a:rPr lang="en-US" sz="1100" b="1" dirty="0">
                <a:solidFill>
                  <a:srgbClr val="0099CB"/>
                </a:solidFill>
                <a:latin typeface="Arial Black" panose="020B0604020202020204" pitchFamily="34" charset="0"/>
                <a:cs typeface="Arial Black" panose="020B0604020202020204" pitchFamily="34" charset="0"/>
              </a:rPr>
              <a:t>Hand</a:t>
            </a:r>
          </a:p>
          <a:p>
            <a:pPr>
              <a:lnSpc>
                <a:spcPts val="1120"/>
              </a:lnSpc>
            </a:pPr>
            <a:r>
              <a:rPr lang="en-US" sz="1100" b="1" dirty="0">
                <a:solidFill>
                  <a:srgbClr val="0099CB"/>
                </a:solidFill>
                <a:latin typeface="Arial Black" panose="020B0604020202020204" pitchFamily="34" charset="0"/>
                <a:cs typeface="Arial Black" panose="020B0604020202020204" pitchFamily="34" charset="0"/>
              </a:rPr>
              <a:t>sanitizer</a:t>
            </a:r>
          </a:p>
        </p:txBody>
      </p:sp>
      <p:sp>
        <p:nvSpPr>
          <p:cNvPr id="34" name="TextBox 33">
            <a:extLst>
              <a:ext uri="{FF2B5EF4-FFF2-40B4-BE49-F238E27FC236}">
                <a16:creationId xmlns:a16="http://schemas.microsoft.com/office/drawing/2014/main" xmlns="" id="{C1B1A907-F66C-DA48-AEFE-AB34D3D51A43}"/>
              </a:ext>
            </a:extLst>
          </p:cNvPr>
          <p:cNvSpPr txBox="1"/>
          <p:nvPr/>
        </p:nvSpPr>
        <p:spPr>
          <a:xfrm>
            <a:off x="3297216" y="6393485"/>
            <a:ext cx="1310196" cy="877824"/>
          </a:xfrm>
          <a:prstGeom prst="rect">
            <a:avLst/>
          </a:prstGeom>
          <a:noFill/>
        </p:spPr>
        <p:txBody>
          <a:bodyPr wrap="square" lIns="0" tIns="0" rIns="0" bIns="0" rtlCol="0">
            <a:noAutofit/>
          </a:bodyPr>
          <a:lstStyle/>
          <a:p>
            <a:pPr>
              <a:lnSpc>
                <a:spcPts val="1120"/>
              </a:lnSpc>
              <a:tabLst>
                <a:tab pos="107950" algn="l"/>
              </a:tabLst>
            </a:pPr>
            <a:r>
              <a:rPr lang="en-US" sz="1100" b="1" dirty="0">
                <a:solidFill>
                  <a:srgbClr val="0099CB"/>
                </a:solidFill>
                <a:latin typeface="Arial Black" panose="020B0604020202020204" pitchFamily="34" charset="0"/>
                <a:cs typeface="Arial Black" panose="020B0604020202020204" pitchFamily="34" charset="0"/>
              </a:rPr>
              <a:t>Textbook</a:t>
            </a:r>
          </a:p>
          <a:p>
            <a:pPr>
              <a:lnSpc>
                <a:spcPts val="1120"/>
              </a:lnSpc>
              <a:tabLst>
                <a:tab pos="107950" algn="l"/>
              </a:tabLst>
            </a:pPr>
            <a:r>
              <a:rPr lang="en-US" sz="1100" b="1" dirty="0">
                <a:solidFill>
                  <a:srgbClr val="0099CB"/>
                </a:solidFill>
                <a:latin typeface="Arial Black" panose="020B0604020202020204" pitchFamily="34" charset="0"/>
                <a:cs typeface="Arial Black" panose="020B0604020202020204" pitchFamily="34" charset="0"/>
              </a:rPr>
              <a:t>area</a:t>
            </a:r>
          </a:p>
          <a:p>
            <a:pPr>
              <a:lnSpc>
                <a:spcPts val="1120"/>
              </a:lnSpc>
              <a:tabLst>
                <a:tab pos="107950" algn="l"/>
              </a:tabLst>
            </a:pPr>
            <a:r>
              <a:rPr lang="en-US" sz="800" dirty="0">
                <a:latin typeface="Arial" panose="020B0604020202020204" pitchFamily="34" charset="0"/>
                <a:cs typeface="Arial" panose="020B0604020202020204" pitchFamily="34" charset="0"/>
              </a:rPr>
              <a:t>•	Closed to public</a:t>
            </a:r>
          </a:p>
          <a:p>
            <a:pPr>
              <a:lnSpc>
                <a:spcPts val="930"/>
              </a:lnSpc>
              <a:tabLst>
                <a:tab pos="107950" algn="l"/>
              </a:tabLst>
            </a:pPr>
            <a:r>
              <a:rPr lang="en-US" sz="800" dirty="0">
                <a:latin typeface="Arial" panose="020B0604020202020204" pitchFamily="34" charset="0"/>
                <a:cs typeface="Arial" panose="020B0604020202020204" pitchFamily="34" charset="0"/>
              </a:rPr>
              <a:t>•	Employees practice</a:t>
            </a:r>
          </a:p>
          <a:p>
            <a:pPr>
              <a:lnSpc>
                <a:spcPts val="930"/>
              </a:lnSpc>
              <a:tabLst>
                <a:tab pos="107950" algn="l"/>
              </a:tabLst>
            </a:pPr>
            <a:r>
              <a:rPr lang="en-US" sz="800" dirty="0">
                <a:latin typeface="Arial" panose="020B0604020202020204" pitchFamily="34" charset="0"/>
                <a:cs typeface="Arial" panose="020B0604020202020204" pitchFamily="34" charset="0"/>
              </a:rPr>
              <a:t>	social distancing</a:t>
            </a:r>
          </a:p>
        </p:txBody>
      </p:sp>
      <p:sp>
        <p:nvSpPr>
          <p:cNvPr id="35" name="TextBox 34">
            <a:extLst>
              <a:ext uri="{FF2B5EF4-FFF2-40B4-BE49-F238E27FC236}">
                <a16:creationId xmlns:a16="http://schemas.microsoft.com/office/drawing/2014/main" xmlns="" id="{F052502D-218B-8344-B59D-3B12AC706090}"/>
              </a:ext>
            </a:extLst>
          </p:cNvPr>
          <p:cNvSpPr txBox="1"/>
          <p:nvPr/>
        </p:nvSpPr>
        <p:spPr>
          <a:xfrm>
            <a:off x="5111728" y="6393485"/>
            <a:ext cx="1310196" cy="877824"/>
          </a:xfrm>
          <a:prstGeom prst="rect">
            <a:avLst/>
          </a:prstGeom>
          <a:noFill/>
        </p:spPr>
        <p:txBody>
          <a:bodyPr wrap="square" lIns="0" tIns="0" rIns="0" bIns="0" rtlCol="0">
            <a:noAutofit/>
          </a:bodyPr>
          <a:lstStyle/>
          <a:p>
            <a:pPr>
              <a:lnSpc>
                <a:spcPts val="1120"/>
              </a:lnSpc>
              <a:tabLst>
                <a:tab pos="107950" algn="l"/>
              </a:tabLst>
            </a:pPr>
            <a:r>
              <a:rPr lang="en-US" sz="1100" b="1" dirty="0">
                <a:solidFill>
                  <a:srgbClr val="0099CB"/>
                </a:solidFill>
                <a:latin typeface="Arial Black" panose="020B0604020202020204" pitchFamily="34" charset="0"/>
                <a:cs typeface="Arial Black" panose="020B0604020202020204" pitchFamily="34" charset="0"/>
              </a:rPr>
              <a:t>Queue</a:t>
            </a:r>
          </a:p>
          <a:p>
            <a:pPr>
              <a:lnSpc>
                <a:spcPts val="1120"/>
              </a:lnSpc>
              <a:tabLst>
                <a:tab pos="107950" algn="l"/>
              </a:tabLst>
            </a:pPr>
            <a:r>
              <a:rPr lang="en-US" sz="1100" b="1" dirty="0">
                <a:solidFill>
                  <a:srgbClr val="0099CB"/>
                </a:solidFill>
                <a:latin typeface="Arial Black" panose="020B0604020202020204" pitchFamily="34" charset="0"/>
                <a:cs typeface="Arial Black" panose="020B0604020202020204" pitchFamily="34" charset="0"/>
              </a:rPr>
              <a:t>line tape</a:t>
            </a:r>
          </a:p>
          <a:p>
            <a:pPr>
              <a:lnSpc>
                <a:spcPts val="1120"/>
              </a:lnSpc>
              <a:tabLst>
                <a:tab pos="107950" algn="l"/>
              </a:tabLst>
            </a:pPr>
            <a:r>
              <a:rPr lang="en-US" sz="800" dirty="0">
                <a:latin typeface="Arial" panose="020B0604020202020204" pitchFamily="34" charset="0"/>
                <a:cs typeface="Arial" panose="020B0604020202020204" pitchFamily="34" charset="0"/>
              </a:rPr>
              <a:t>•	Set up 6’ marker</a:t>
            </a:r>
          </a:p>
          <a:p>
            <a:pPr>
              <a:lnSpc>
                <a:spcPts val="850"/>
              </a:lnSpc>
              <a:tabLst>
                <a:tab pos="107950" algn="l"/>
              </a:tabLst>
            </a:pPr>
            <a:r>
              <a:rPr lang="en-US" sz="800" dirty="0">
                <a:latin typeface="Arial" panose="020B0604020202020204" pitchFamily="34" charset="0"/>
                <a:cs typeface="Arial" panose="020B0604020202020204" pitchFamily="34" charset="0"/>
              </a:rPr>
              <a:t>	in queue line</a:t>
            </a:r>
          </a:p>
        </p:txBody>
      </p:sp>
      <p:sp>
        <p:nvSpPr>
          <p:cNvPr id="36" name="TextBox 35">
            <a:extLst>
              <a:ext uri="{FF2B5EF4-FFF2-40B4-BE49-F238E27FC236}">
                <a16:creationId xmlns:a16="http://schemas.microsoft.com/office/drawing/2014/main" xmlns="" id="{C3B36A15-2ED8-B441-A2A2-18C766618B4C}"/>
              </a:ext>
            </a:extLst>
          </p:cNvPr>
          <p:cNvSpPr txBox="1"/>
          <p:nvPr/>
        </p:nvSpPr>
        <p:spPr>
          <a:xfrm>
            <a:off x="6869090" y="6393485"/>
            <a:ext cx="1310196" cy="877824"/>
          </a:xfrm>
          <a:prstGeom prst="rect">
            <a:avLst/>
          </a:prstGeom>
          <a:noFill/>
        </p:spPr>
        <p:txBody>
          <a:bodyPr wrap="square" lIns="0" tIns="0" rIns="0" bIns="0" rtlCol="0">
            <a:noAutofit/>
          </a:bodyPr>
          <a:lstStyle/>
          <a:p>
            <a:pPr>
              <a:lnSpc>
                <a:spcPts val="1120"/>
              </a:lnSpc>
              <a:tabLst>
                <a:tab pos="107950" algn="l"/>
              </a:tabLst>
            </a:pPr>
            <a:r>
              <a:rPr lang="en-US" sz="1100" b="1" dirty="0">
                <a:solidFill>
                  <a:srgbClr val="0099CB"/>
                </a:solidFill>
                <a:latin typeface="Arial Black" panose="020B0604020202020204" pitchFamily="34" charset="0"/>
                <a:cs typeface="Arial Black" panose="020B0604020202020204" pitchFamily="34" charset="0"/>
              </a:rPr>
              <a:t>Queue</a:t>
            </a:r>
          </a:p>
          <a:p>
            <a:pPr>
              <a:lnSpc>
                <a:spcPts val="1120"/>
              </a:lnSpc>
              <a:tabLst>
                <a:tab pos="107950" algn="l"/>
              </a:tabLst>
            </a:pPr>
            <a:r>
              <a:rPr lang="en-US" sz="1100" b="1" dirty="0">
                <a:solidFill>
                  <a:srgbClr val="0099CB"/>
                </a:solidFill>
                <a:latin typeface="Arial Black" panose="020B0604020202020204" pitchFamily="34" charset="0"/>
                <a:cs typeface="Arial Black" panose="020B0604020202020204" pitchFamily="34" charset="0"/>
              </a:rPr>
              <a:t>fixtures</a:t>
            </a:r>
          </a:p>
          <a:p>
            <a:pPr>
              <a:lnSpc>
                <a:spcPts val="1120"/>
              </a:lnSpc>
              <a:tabLst>
                <a:tab pos="107950" algn="l"/>
              </a:tabLst>
            </a:pPr>
            <a:r>
              <a:rPr lang="en-US" sz="800" dirty="0">
                <a:latin typeface="Arial" panose="020B0604020202020204" pitchFamily="34" charset="0"/>
                <a:cs typeface="Arial" panose="020B0604020202020204" pitchFamily="34" charset="0"/>
              </a:rPr>
              <a:t>•	Use fixtures to assist</a:t>
            </a:r>
          </a:p>
          <a:p>
            <a:pPr>
              <a:lnSpc>
                <a:spcPts val="850"/>
              </a:lnSpc>
              <a:tabLst>
                <a:tab pos="107950" algn="l"/>
              </a:tabLst>
            </a:pPr>
            <a:r>
              <a:rPr lang="en-US" sz="800" dirty="0">
                <a:latin typeface="Arial" panose="020B0604020202020204" pitchFamily="34" charset="0"/>
                <a:cs typeface="Arial" panose="020B0604020202020204" pitchFamily="34" charset="0"/>
              </a:rPr>
              <a:t>	with line control/signage</a:t>
            </a:r>
          </a:p>
        </p:txBody>
      </p:sp>
    </p:spTree>
    <p:custDataLst>
      <p:tags r:id="rId1"/>
    </p:custDataLst>
    <p:extLst>
      <p:ext uri="{BB962C8B-B14F-4D97-AF65-F5344CB8AC3E}">
        <p14:creationId xmlns:p14="http://schemas.microsoft.com/office/powerpoint/2010/main" val="45263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30A25A6-D034-BF40-9A45-959283D8F90A}"/>
              </a:ext>
            </a:extLst>
          </p:cNvPr>
          <p:cNvSpPr txBox="1"/>
          <p:nvPr/>
        </p:nvSpPr>
        <p:spPr>
          <a:xfrm>
            <a:off x="410400" y="381600"/>
            <a:ext cx="3647250" cy="2440181"/>
          </a:xfrm>
          <a:prstGeom prst="rect">
            <a:avLst/>
          </a:prstGeom>
          <a:noFill/>
        </p:spPr>
        <p:txBody>
          <a:bodyPr wrap="square" lIns="0" tIns="0" rIns="0" bIns="0" rtlCol="0">
            <a:noAutofit/>
          </a:bodyPr>
          <a:lstStyle/>
          <a:p>
            <a:pPr>
              <a:lnSpc>
                <a:spcPts val="3800"/>
              </a:lnSpc>
              <a:tabLst>
                <a:tab pos="166688" algn="l"/>
                <a:tab pos="284163" algn="l"/>
              </a:tabLst>
            </a:pPr>
            <a:r>
              <a:rPr lang="en-US" sz="3000" b="1" dirty="0">
                <a:solidFill>
                  <a:schemeClr val="bg1"/>
                </a:solidFill>
                <a:latin typeface="Arial Black" panose="020B0604020202020204" pitchFamily="34" charset="0"/>
                <a:cs typeface="Arial Black" panose="020B0604020202020204" pitchFamily="34" charset="0"/>
              </a:rPr>
              <a:t>Cashwrap</a:t>
            </a:r>
          </a:p>
          <a:p>
            <a:pPr>
              <a:lnSpc>
                <a:spcPts val="2600"/>
              </a:lnSpc>
              <a:tabLst>
                <a:tab pos="166688" algn="l"/>
                <a:tab pos="284163" algn="l"/>
              </a:tabLst>
            </a:pPr>
            <a:r>
              <a:rPr lang="en-US" sz="3000" b="1" dirty="0">
                <a:solidFill>
                  <a:schemeClr val="bg1"/>
                </a:solidFill>
                <a:latin typeface="Arial Black" panose="020B0604020202020204" pitchFamily="34" charset="0"/>
                <a:cs typeface="Arial Black" panose="020B0604020202020204" pitchFamily="34" charset="0"/>
              </a:rPr>
              <a:t>Strategy</a:t>
            </a:r>
            <a:endParaRPr lang="en-US" sz="1200" b="1" dirty="0">
              <a:solidFill>
                <a:schemeClr val="bg1"/>
              </a:solidFill>
              <a:latin typeface="Arial Black" panose="020B0604020202020204" pitchFamily="34" charset="0"/>
              <a:cs typeface="Arial Black" panose="020B0604020202020204" pitchFamily="34" charset="0"/>
            </a:endParaRPr>
          </a:p>
          <a:p>
            <a:pPr>
              <a:lnSpc>
                <a:spcPts val="800"/>
              </a:lnSpc>
              <a:tabLst>
                <a:tab pos="166688" algn="l"/>
                <a:tab pos="284163" algn="l"/>
              </a:tabLst>
            </a:pPr>
            <a:endParaRPr lang="en-US" sz="1150" b="1" dirty="0">
              <a:solidFill>
                <a:schemeClr val="bg1"/>
              </a:solidFill>
              <a:latin typeface="Arial" panose="020B0604020202020204" pitchFamily="34" charset="0"/>
              <a:cs typeface="Arial" panose="020B0604020202020204" pitchFamily="34" charset="0"/>
            </a:endParaRPr>
          </a:p>
          <a:p>
            <a:pPr>
              <a:lnSpc>
                <a:spcPts val="1300"/>
              </a:lnSpc>
              <a:tabLst>
                <a:tab pos="166688" algn="l"/>
                <a:tab pos="284163" algn="l"/>
              </a:tabLst>
            </a:pPr>
            <a:r>
              <a:rPr lang="en-US" sz="1100" dirty="0">
                <a:latin typeface="Arial" panose="020B0604020202020204" pitchFamily="34" charset="0"/>
                <a:cs typeface="Arial" panose="020B0604020202020204" pitchFamily="34" charset="0"/>
              </a:rPr>
              <a:t>We understand all stores are not the same.</a:t>
            </a:r>
          </a:p>
          <a:p>
            <a:pPr>
              <a:lnSpc>
                <a:spcPts val="1300"/>
              </a:lnSpc>
              <a:tabLst>
                <a:tab pos="166688" algn="l"/>
                <a:tab pos="284163" algn="l"/>
              </a:tabLst>
            </a:pPr>
            <a:r>
              <a:rPr lang="en-US" sz="1100" dirty="0">
                <a:latin typeface="Arial" panose="020B0604020202020204" pitchFamily="34" charset="0"/>
                <a:cs typeface="Arial" panose="020B0604020202020204" pitchFamily="34" charset="0"/>
              </a:rPr>
              <a:t>Please review these diagrams on how best to</a:t>
            </a:r>
          </a:p>
          <a:p>
            <a:pPr>
              <a:lnSpc>
                <a:spcPts val="1300"/>
              </a:lnSpc>
              <a:tabLst>
                <a:tab pos="166688" algn="l"/>
                <a:tab pos="284163" algn="l"/>
              </a:tabLst>
            </a:pPr>
            <a:r>
              <a:rPr lang="en-US" sz="1100" dirty="0">
                <a:latin typeface="Arial" panose="020B0604020202020204" pitchFamily="34" charset="0"/>
                <a:cs typeface="Arial" panose="020B0604020202020204" pitchFamily="34" charset="0"/>
              </a:rPr>
              <a:t>Reorganize your store to promote health and</a:t>
            </a:r>
          </a:p>
          <a:p>
            <a:pPr>
              <a:lnSpc>
                <a:spcPts val="1300"/>
              </a:lnSpc>
              <a:tabLst>
                <a:tab pos="166688" algn="l"/>
                <a:tab pos="284163" algn="l"/>
              </a:tabLst>
            </a:pPr>
            <a:r>
              <a:rPr lang="en-US" sz="1100" dirty="0">
                <a:latin typeface="Arial" panose="020B0604020202020204" pitchFamily="34" charset="0"/>
                <a:cs typeface="Arial" panose="020B0604020202020204" pitchFamily="34" charset="0"/>
              </a:rPr>
              <a:t>Wellness among customers and employees.</a:t>
            </a:r>
          </a:p>
          <a:p>
            <a:pPr>
              <a:lnSpc>
                <a:spcPts val="1300"/>
              </a:lnSpc>
              <a:tabLst>
                <a:tab pos="166688" algn="l"/>
                <a:tab pos="284163" algn="l"/>
              </a:tabLst>
            </a:pPr>
            <a:r>
              <a:rPr lang="en-US" sz="1100" dirty="0">
                <a:latin typeface="Arial" panose="020B0604020202020204" pitchFamily="34" charset="0"/>
                <a:cs typeface="Arial" panose="020B0604020202020204" pitchFamily="34" charset="0"/>
              </a:rPr>
              <a:t>Feel free to make revisions based on the</a:t>
            </a:r>
          </a:p>
          <a:p>
            <a:pPr>
              <a:lnSpc>
                <a:spcPts val="1300"/>
              </a:lnSpc>
              <a:tabLst>
                <a:tab pos="166688" algn="l"/>
                <a:tab pos="284163" algn="l"/>
              </a:tabLst>
            </a:pPr>
            <a:r>
              <a:rPr lang="en-US" sz="1100" dirty="0">
                <a:latin typeface="Arial" panose="020B0604020202020204" pitchFamily="34" charset="0"/>
                <a:cs typeface="Arial" panose="020B0604020202020204" pitchFamily="34" charset="0"/>
              </a:rPr>
              <a:t>unique layout of your particular store. Changes </a:t>
            </a:r>
          </a:p>
          <a:p>
            <a:pPr>
              <a:lnSpc>
                <a:spcPts val="1300"/>
              </a:lnSpc>
              <a:tabLst>
                <a:tab pos="166688" algn="l"/>
                <a:tab pos="284163" algn="l"/>
              </a:tabLst>
            </a:pPr>
            <a:r>
              <a:rPr lang="en-US" sz="1100" dirty="0">
                <a:latin typeface="Arial" panose="020B0604020202020204" pitchFamily="34" charset="0"/>
                <a:cs typeface="Arial" panose="020B0604020202020204" pitchFamily="34" charset="0"/>
              </a:rPr>
              <a:t>must be in compliance with the general guidelines</a:t>
            </a:r>
          </a:p>
          <a:p>
            <a:pPr>
              <a:lnSpc>
                <a:spcPts val="1300"/>
              </a:lnSpc>
              <a:tabLst>
                <a:tab pos="166688" algn="l"/>
                <a:tab pos="284163" algn="l"/>
              </a:tabLst>
            </a:pPr>
            <a:r>
              <a:rPr lang="en-US" sz="1100" dirty="0">
                <a:latin typeface="Arial" panose="020B0604020202020204" pitchFamily="34" charset="0"/>
                <a:cs typeface="Arial" panose="020B0604020202020204" pitchFamily="34" charset="0"/>
              </a:rPr>
              <a:t>in this document.</a:t>
            </a:r>
          </a:p>
        </p:txBody>
      </p:sp>
      <p:sp>
        <p:nvSpPr>
          <p:cNvPr id="5" name="TextBox 4">
            <a:extLst>
              <a:ext uri="{FF2B5EF4-FFF2-40B4-BE49-F238E27FC236}">
                <a16:creationId xmlns:a16="http://schemas.microsoft.com/office/drawing/2014/main" xmlns="" id="{17E057D6-3AE9-AB4F-91AB-FC4AC8DF3485}"/>
              </a:ext>
            </a:extLst>
          </p:cNvPr>
          <p:cNvSpPr txBox="1"/>
          <p:nvPr/>
        </p:nvSpPr>
        <p:spPr>
          <a:xfrm>
            <a:off x="8143200" y="7430400"/>
            <a:ext cx="1764000" cy="215444"/>
          </a:xfrm>
          <a:prstGeom prst="rect">
            <a:avLst/>
          </a:prstGeom>
          <a:noFill/>
        </p:spPr>
        <p:txBody>
          <a:bodyPr wrap="square" rtlCol="0">
            <a:spAutoFit/>
          </a:bodyPr>
          <a:lstStyle/>
          <a:p>
            <a:pPr algn="r"/>
            <a:r>
              <a:rPr lang="en-US" sz="770" b="1" dirty="0">
                <a:solidFill>
                  <a:schemeClr val="bg1"/>
                </a:solidFill>
                <a:latin typeface="Arial Black" panose="020B0604020202020204" pitchFamily="34" charset="0"/>
                <a:cs typeface="Arial Black" panose="020B0604020202020204" pitchFamily="34" charset="0"/>
              </a:rPr>
              <a:t>REENTRY STRATEGY | 06</a:t>
            </a:r>
          </a:p>
        </p:txBody>
      </p:sp>
      <p:sp>
        <p:nvSpPr>
          <p:cNvPr id="6" name="TextBox 5">
            <a:extLst>
              <a:ext uri="{FF2B5EF4-FFF2-40B4-BE49-F238E27FC236}">
                <a16:creationId xmlns:a16="http://schemas.microsoft.com/office/drawing/2014/main" xmlns="" id="{3AC23706-F27E-1848-B3F9-6C19936250AE}"/>
              </a:ext>
            </a:extLst>
          </p:cNvPr>
          <p:cNvSpPr txBox="1"/>
          <p:nvPr/>
        </p:nvSpPr>
        <p:spPr>
          <a:xfrm>
            <a:off x="5718206" y="381600"/>
            <a:ext cx="3647250" cy="2890238"/>
          </a:xfrm>
          <a:prstGeom prst="rect">
            <a:avLst/>
          </a:prstGeom>
          <a:noFill/>
        </p:spPr>
        <p:txBody>
          <a:bodyPr wrap="square" lIns="0" tIns="0" rIns="0" bIns="0" rtlCol="0">
            <a:noAutofit/>
          </a:bodyPr>
          <a:lstStyle/>
          <a:p>
            <a:pPr>
              <a:lnSpc>
                <a:spcPts val="3000"/>
              </a:lnSpc>
              <a:tabLst>
                <a:tab pos="166688" algn="l"/>
                <a:tab pos="284163" algn="l"/>
              </a:tabLst>
            </a:pPr>
            <a:r>
              <a:rPr lang="en-US" b="1" dirty="0">
                <a:solidFill>
                  <a:schemeClr val="bg1"/>
                </a:solidFill>
                <a:latin typeface="Arial Black" panose="020B0604020202020204" pitchFamily="34" charset="0"/>
                <a:cs typeface="Arial Black" panose="020B0604020202020204" pitchFamily="34" charset="0"/>
              </a:rPr>
              <a:t>•	Add sneeze guards</a:t>
            </a:r>
          </a:p>
          <a:p>
            <a:pPr>
              <a:lnSpc>
                <a:spcPts val="3000"/>
              </a:lnSpc>
              <a:tabLst>
                <a:tab pos="166688" algn="l"/>
                <a:tab pos="284163" algn="l"/>
              </a:tabLst>
            </a:pPr>
            <a:r>
              <a:rPr lang="en-US" b="1" dirty="0">
                <a:solidFill>
                  <a:schemeClr val="bg1"/>
                </a:solidFill>
                <a:latin typeface="Arial Black" panose="020B0604020202020204" pitchFamily="34" charset="0"/>
                <a:cs typeface="Arial Black" panose="020B0604020202020204" pitchFamily="34" charset="0"/>
              </a:rPr>
              <a:t>•	Close every other</a:t>
            </a:r>
          </a:p>
          <a:p>
            <a:pPr>
              <a:lnSpc>
                <a:spcPts val="1500"/>
              </a:lnSpc>
              <a:tabLst>
                <a:tab pos="166688" algn="l"/>
                <a:tab pos="284163" algn="l"/>
              </a:tabLst>
            </a:pPr>
            <a:r>
              <a:rPr lang="en-US" b="1" dirty="0">
                <a:solidFill>
                  <a:schemeClr val="bg1"/>
                </a:solidFill>
                <a:latin typeface="Arial Black" panose="020B0604020202020204" pitchFamily="34" charset="0"/>
                <a:cs typeface="Arial Black" panose="020B0604020202020204" pitchFamily="34" charset="0"/>
              </a:rPr>
              <a:t>	register if possible</a:t>
            </a:r>
          </a:p>
          <a:p>
            <a:pPr>
              <a:lnSpc>
                <a:spcPts val="3800"/>
              </a:lnSpc>
              <a:tabLst>
                <a:tab pos="166688" algn="l"/>
                <a:tab pos="284163" algn="l"/>
              </a:tabLst>
            </a:pPr>
            <a:r>
              <a:rPr lang="en-US" b="1" dirty="0">
                <a:solidFill>
                  <a:schemeClr val="bg1"/>
                </a:solidFill>
                <a:latin typeface="Arial Black" panose="020B0604020202020204" pitchFamily="34" charset="0"/>
                <a:cs typeface="Arial Black" panose="020B0604020202020204" pitchFamily="34" charset="0"/>
              </a:rPr>
              <a:t>•	Maintain 6’ social</a:t>
            </a:r>
          </a:p>
          <a:p>
            <a:pPr>
              <a:lnSpc>
                <a:spcPts val="1300"/>
              </a:lnSpc>
              <a:tabLst>
                <a:tab pos="166688" algn="l"/>
                <a:tab pos="284163" algn="l"/>
              </a:tabLst>
            </a:pPr>
            <a:r>
              <a:rPr lang="en-US" b="1" dirty="0">
                <a:solidFill>
                  <a:schemeClr val="bg1"/>
                </a:solidFill>
                <a:latin typeface="Arial Black" panose="020B0604020202020204" pitchFamily="34" charset="0"/>
                <a:cs typeface="Arial Black" panose="020B0604020202020204" pitchFamily="34" charset="0"/>
              </a:rPr>
              <a:t>	distancing for all</a:t>
            </a:r>
          </a:p>
          <a:p>
            <a:pPr>
              <a:lnSpc>
                <a:spcPts val="1800"/>
              </a:lnSpc>
              <a:tabLst>
                <a:tab pos="166688" algn="l"/>
                <a:tab pos="284163" algn="l"/>
              </a:tabLst>
            </a:pPr>
            <a:r>
              <a:rPr lang="en-US" b="1" dirty="0">
                <a:solidFill>
                  <a:schemeClr val="bg1"/>
                </a:solidFill>
                <a:latin typeface="Arial Black" panose="020B0604020202020204" pitchFamily="34" charset="0"/>
                <a:cs typeface="Arial Black" panose="020B0604020202020204" pitchFamily="34" charset="0"/>
              </a:rPr>
              <a:t>	customers and</a:t>
            </a:r>
          </a:p>
          <a:p>
            <a:pPr>
              <a:lnSpc>
                <a:spcPts val="1800"/>
              </a:lnSpc>
              <a:tabLst>
                <a:tab pos="166688" algn="l"/>
                <a:tab pos="284163" algn="l"/>
              </a:tabLst>
            </a:pPr>
            <a:r>
              <a:rPr lang="en-US" b="1" dirty="0">
                <a:solidFill>
                  <a:schemeClr val="bg1"/>
                </a:solidFill>
                <a:latin typeface="Arial Black" panose="020B0604020202020204" pitchFamily="34" charset="0"/>
                <a:cs typeface="Arial Black" panose="020B0604020202020204" pitchFamily="34" charset="0"/>
              </a:rPr>
              <a:t>	employees</a:t>
            </a:r>
          </a:p>
          <a:p>
            <a:pPr>
              <a:lnSpc>
                <a:spcPts val="3500"/>
              </a:lnSpc>
              <a:tabLst>
                <a:tab pos="166688" algn="l"/>
                <a:tab pos="284163" algn="l"/>
              </a:tabLst>
            </a:pPr>
            <a:r>
              <a:rPr lang="en-US" b="1" dirty="0">
                <a:solidFill>
                  <a:schemeClr val="bg1"/>
                </a:solidFill>
                <a:latin typeface="Arial Black" panose="020B0604020202020204" pitchFamily="34" charset="0"/>
                <a:cs typeface="Arial Black" panose="020B0604020202020204" pitchFamily="34" charset="0"/>
              </a:rPr>
              <a:t>•	Set signage and</a:t>
            </a:r>
          </a:p>
          <a:p>
            <a:pPr>
              <a:lnSpc>
                <a:spcPts val="1500"/>
              </a:lnSpc>
              <a:tabLst>
                <a:tab pos="166688" algn="l"/>
                <a:tab pos="284163" algn="l"/>
              </a:tabLst>
            </a:pPr>
            <a:r>
              <a:rPr lang="en-US" b="1" dirty="0">
                <a:solidFill>
                  <a:schemeClr val="bg1"/>
                </a:solidFill>
                <a:latin typeface="Arial Black" panose="020B0604020202020204" pitchFamily="34" charset="0"/>
                <a:cs typeface="Arial Black" panose="020B0604020202020204" pitchFamily="34" charset="0"/>
              </a:rPr>
              <a:t>	tape out floor</a:t>
            </a:r>
          </a:p>
          <a:p>
            <a:pPr>
              <a:lnSpc>
                <a:spcPts val="1500"/>
              </a:lnSpc>
              <a:tabLst>
                <a:tab pos="166688" algn="l"/>
                <a:tab pos="284163" algn="l"/>
              </a:tabLst>
            </a:pPr>
            <a:endParaRPr lang="en-US" b="1" dirty="0">
              <a:solidFill>
                <a:schemeClr val="bg1"/>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xmlns="" id="{5B84E374-0B6A-CC4C-8019-754F3993D7D5}"/>
              </a:ext>
            </a:extLst>
          </p:cNvPr>
          <p:cNvSpPr txBox="1"/>
          <p:nvPr/>
        </p:nvSpPr>
        <p:spPr>
          <a:xfrm>
            <a:off x="1695552" y="3043238"/>
            <a:ext cx="1310196" cy="331298"/>
          </a:xfrm>
          <a:prstGeom prst="rect">
            <a:avLst/>
          </a:prstGeom>
          <a:noFill/>
        </p:spPr>
        <p:txBody>
          <a:bodyPr wrap="square" lIns="0" tIns="0" rIns="0" bIns="0" rtlCol="0">
            <a:noAutofit/>
          </a:bodyPr>
          <a:lstStyle/>
          <a:p>
            <a:pPr>
              <a:lnSpc>
                <a:spcPts val="1120"/>
              </a:lnSpc>
            </a:pPr>
            <a:r>
              <a:rPr lang="en-US" sz="1100" b="1" dirty="0">
                <a:solidFill>
                  <a:schemeClr val="bg1"/>
                </a:solidFill>
                <a:latin typeface="Arial Black" panose="020B0604020202020204" pitchFamily="34" charset="0"/>
                <a:cs typeface="Arial Black" panose="020B0604020202020204" pitchFamily="34" charset="0"/>
              </a:rPr>
              <a:t>Sneeze</a:t>
            </a:r>
          </a:p>
          <a:p>
            <a:pPr>
              <a:lnSpc>
                <a:spcPts val="1120"/>
              </a:lnSpc>
              <a:tabLst>
                <a:tab pos="107950" algn="l"/>
              </a:tabLst>
            </a:pPr>
            <a:r>
              <a:rPr lang="en-US" sz="1100" b="1" dirty="0">
                <a:solidFill>
                  <a:schemeClr val="bg1"/>
                </a:solidFill>
                <a:latin typeface="Arial Black" panose="020B0604020202020204" pitchFamily="34" charset="0"/>
                <a:cs typeface="Arial Black" panose="020B0604020202020204" pitchFamily="34" charset="0"/>
              </a:rPr>
              <a:t>guard</a:t>
            </a:r>
            <a:endParaRPr lang="en-US" b="1" dirty="0">
              <a:solidFill>
                <a:schemeClr val="bg1"/>
              </a:solidFill>
              <a:latin typeface="Arial Black" panose="020B0604020202020204" pitchFamily="34" charset="0"/>
              <a:cs typeface="Arial Black" panose="020B0604020202020204" pitchFamily="34" charset="0"/>
            </a:endParaRPr>
          </a:p>
        </p:txBody>
      </p:sp>
      <p:sp>
        <p:nvSpPr>
          <p:cNvPr id="8" name="TextBox 7">
            <a:extLst>
              <a:ext uri="{FF2B5EF4-FFF2-40B4-BE49-F238E27FC236}">
                <a16:creationId xmlns:a16="http://schemas.microsoft.com/office/drawing/2014/main" xmlns="" id="{51F88E7C-7606-B749-9BA9-350F1285E3CD}"/>
              </a:ext>
            </a:extLst>
          </p:cNvPr>
          <p:cNvSpPr txBox="1"/>
          <p:nvPr/>
        </p:nvSpPr>
        <p:spPr>
          <a:xfrm>
            <a:off x="4253015" y="3043238"/>
            <a:ext cx="1310196" cy="331298"/>
          </a:xfrm>
          <a:prstGeom prst="rect">
            <a:avLst/>
          </a:prstGeom>
          <a:noFill/>
        </p:spPr>
        <p:txBody>
          <a:bodyPr wrap="square" lIns="0" tIns="0" rIns="0" bIns="0" rtlCol="0">
            <a:noAutofit/>
          </a:bodyPr>
          <a:lstStyle/>
          <a:p>
            <a:pPr>
              <a:lnSpc>
                <a:spcPts val="1120"/>
              </a:lnSpc>
            </a:pPr>
            <a:r>
              <a:rPr lang="en-US" sz="1100" b="1" dirty="0">
                <a:solidFill>
                  <a:schemeClr val="bg1"/>
                </a:solidFill>
                <a:latin typeface="Arial Black" panose="020B0604020202020204" pitchFamily="34" charset="0"/>
                <a:cs typeface="Arial Black" panose="020B0604020202020204" pitchFamily="34" charset="0"/>
              </a:rPr>
              <a:t>Sneeze</a:t>
            </a:r>
          </a:p>
          <a:p>
            <a:pPr>
              <a:lnSpc>
                <a:spcPts val="1120"/>
              </a:lnSpc>
              <a:tabLst>
                <a:tab pos="107950" algn="l"/>
              </a:tabLst>
            </a:pPr>
            <a:r>
              <a:rPr lang="en-US" sz="1100" b="1" dirty="0">
                <a:solidFill>
                  <a:schemeClr val="bg1"/>
                </a:solidFill>
                <a:latin typeface="Arial Black" panose="020B0604020202020204" pitchFamily="34" charset="0"/>
                <a:cs typeface="Arial Black" panose="020B0604020202020204" pitchFamily="34" charset="0"/>
              </a:rPr>
              <a:t>guard</a:t>
            </a:r>
            <a:endParaRPr lang="en-US" b="1" dirty="0">
              <a:solidFill>
                <a:schemeClr val="bg1"/>
              </a:solidFill>
              <a:latin typeface="Arial Black" panose="020B0604020202020204" pitchFamily="34" charset="0"/>
              <a:cs typeface="Arial Black" panose="020B0604020202020204" pitchFamily="34" charset="0"/>
            </a:endParaRPr>
          </a:p>
        </p:txBody>
      </p:sp>
      <p:sp>
        <p:nvSpPr>
          <p:cNvPr id="9" name="TextBox 8">
            <a:extLst>
              <a:ext uri="{FF2B5EF4-FFF2-40B4-BE49-F238E27FC236}">
                <a16:creationId xmlns:a16="http://schemas.microsoft.com/office/drawing/2014/main" xmlns="" id="{885EF9A2-84B2-1342-BB8D-929753F611CA}"/>
              </a:ext>
            </a:extLst>
          </p:cNvPr>
          <p:cNvSpPr txBox="1"/>
          <p:nvPr/>
        </p:nvSpPr>
        <p:spPr>
          <a:xfrm>
            <a:off x="1881290" y="3631713"/>
            <a:ext cx="1310196" cy="768096"/>
          </a:xfrm>
          <a:prstGeom prst="rect">
            <a:avLst/>
          </a:prstGeom>
          <a:noFill/>
        </p:spPr>
        <p:txBody>
          <a:bodyPr wrap="square" lIns="0" tIns="0" rIns="0" bIns="0" rtlCol="0">
            <a:noAutofit/>
          </a:bodyPr>
          <a:lstStyle/>
          <a:p>
            <a:pPr>
              <a:lnSpc>
                <a:spcPts val="1120"/>
              </a:lnSpc>
            </a:pPr>
            <a:r>
              <a:rPr lang="en-US" sz="1100" b="1" dirty="0">
                <a:solidFill>
                  <a:schemeClr val="bg1"/>
                </a:solidFill>
                <a:latin typeface="Arial Black" panose="020B0604020202020204" pitchFamily="34" charset="0"/>
                <a:cs typeface="Arial Black" panose="020B0604020202020204" pitchFamily="34" charset="0"/>
              </a:rPr>
              <a:t>Open</a:t>
            </a:r>
          </a:p>
          <a:p>
            <a:pPr>
              <a:lnSpc>
                <a:spcPts val="1250"/>
              </a:lnSpc>
              <a:tabLst>
                <a:tab pos="107950" algn="l"/>
              </a:tabLst>
            </a:pPr>
            <a:r>
              <a:rPr lang="en-US" sz="1100" b="1" dirty="0">
                <a:solidFill>
                  <a:schemeClr val="bg1"/>
                </a:solidFill>
                <a:latin typeface="Arial Black" panose="020B0604020202020204" pitchFamily="34" charset="0"/>
                <a:cs typeface="Arial Black" panose="020B0604020202020204" pitchFamily="34" charset="0"/>
              </a:rPr>
              <a:t>POS station</a:t>
            </a:r>
            <a:endParaRPr lang="en-US" b="1" dirty="0">
              <a:solidFill>
                <a:schemeClr val="bg1"/>
              </a:solidFill>
              <a:latin typeface="Arial Black" panose="020B0604020202020204" pitchFamily="34" charset="0"/>
              <a:cs typeface="Arial Black" panose="020B0604020202020204" pitchFamily="34" charset="0"/>
            </a:endParaRPr>
          </a:p>
          <a:p>
            <a:pPr>
              <a:lnSpc>
                <a:spcPts val="1120"/>
              </a:lnSpc>
              <a:tabLst>
                <a:tab pos="107950" algn="l"/>
              </a:tabLst>
            </a:pPr>
            <a:r>
              <a:rPr lang="en-US" sz="770" dirty="0">
                <a:latin typeface="Arial" panose="020B0604020202020204" pitchFamily="34" charset="0"/>
                <a:cs typeface="Arial" panose="020B0604020202020204" pitchFamily="34" charset="0"/>
              </a:rPr>
              <a:t>•	Set up 6’ marker</a:t>
            </a:r>
          </a:p>
          <a:p>
            <a:pPr>
              <a:lnSpc>
                <a:spcPts val="800"/>
              </a:lnSpc>
              <a:tabLst>
                <a:tab pos="107950" algn="l"/>
              </a:tabLst>
            </a:pPr>
            <a:r>
              <a:rPr lang="en-US" sz="770" dirty="0">
                <a:latin typeface="Arial" panose="020B0604020202020204" pitchFamily="34" charset="0"/>
                <a:cs typeface="Arial" panose="020B0604020202020204" pitchFamily="34" charset="0"/>
              </a:rPr>
              <a:t>	in queue line</a:t>
            </a:r>
          </a:p>
        </p:txBody>
      </p:sp>
      <p:sp>
        <p:nvSpPr>
          <p:cNvPr id="10" name="TextBox 9">
            <a:extLst>
              <a:ext uri="{FF2B5EF4-FFF2-40B4-BE49-F238E27FC236}">
                <a16:creationId xmlns:a16="http://schemas.microsoft.com/office/drawing/2014/main" xmlns="" id="{29355B8B-6158-574B-97C6-914DC02A732B}"/>
              </a:ext>
            </a:extLst>
          </p:cNvPr>
          <p:cNvSpPr txBox="1"/>
          <p:nvPr/>
        </p:nvSpPr>
        <p:spPr>
          <a:xfrm>
            <a:off x="4417321" y="3631713"/>
            <a:ext cx="1310196" cy="768096"/>
          </a:xfrm>
          <a:prstGeom prst="rect">
            <a:avLst/>
          </a:prstGeom>
          <a:noFill/>
        </p:spPr>
        <p:txBody>
          <a:bodyPr wrap="square" lIns="0" tIns="0" rIns="0" bIns="0" rtlCol="0">
            <a:noAutofit/>
          </a:bodyPr>
          <a:lstStyle/>
          <a:p>
            <a:pPr>
              <a:lnSpc>
                <a:spcPts val="1120"/>
              </a:lnSpc>
            </a:pPr>
            <a:r>
              <a:rPr lang="en-US" sz="1100" b="1" dirty="0">
                <a:solidFill>
                  <a:schemeClr val="bg1"/>
                </a:solidFill>
                <a:latin typeface="Arial Black" panose="020B0604020202020204" pitchFamily="34" charset="0"/>
                <a:cs typeface="Arial Black" panose="020B0604020202020204" pitchFamily="34" charset="0"/>
              </a:rPr>
              <a:t>Open</a:t>
            </a:r>
          </a:p>
          <a:p>
            <a:pPr>
              <a:lnSpc>
                <a:spcPts val="1250"/>
              </a:lnSpc>
              <a:tabLst>
                <a:tab pos="107950" algn="l"/>
              </a:tabLst>
            </a:pPr>
            <a:r>
              <a:rPr lang="en-US" sz="1100" b="1" dirty="0">
                <a:solidFill>
                  <a:schemeClr val="bg1"/>
                </a:solidFill>
                <a:latin typeface="Arial Black" panose="020B0604020202020204" pitchFamily="34" charset="0"/>
                <a:cs typeface="Arial Black" panose="020B0604020202020204" pitchFamily="34" charset="0"/>
              </a:rPr>
              <a:t>POS station</a:t>
            </a:r>
            <a:endParaRPr lang="en-US" b="1" dirty="0">
              <a:solidFill>
                <a:schemeClr val="bg1"/>
              </a:solidFill>
              <a:latin typeface="Arial Black" panose="020B0604020202020204" pitchFamily="34" charset="0"/>
              <a:cs typeface="Arial Black" panose="020B0604020202020204" pitchFamily="34" charset="0"/>
            </a:endParaRPr>
          </a:p>
          <a:p>
            <a:pPr>
              <a:lnSpc>
                <a:spcPts val="1120"/>
              </a:lnSpc>
              <a:tabLst>
                <a:tab pos="107950" algn="l"/>
              </a:tabLst>
            </a:pPr>
            <a:r>
              <a:rPr lang="en-US" sz="770" dirty="0">
                <a:latin typeface="Arial" panose="020B0604020202020204" pitchFamily="34" charset="0"/>
                <a:cs typeface="Arial" panose="020B0604020202020204" pitchFamily="34" charset="0"/>
              </a:rPr>
              <a:t>•	Set up 6’ marker</a:t>
            </a:r>
          </a:p>
          <a:p>
            <a:pPr>
              <a:lnSpc>
                <a:spcPts val="800"/>
              </a:lnSpc>
              <a:tabLst>
                <a:tab pos="107950" algn="l"/>
              </a:tabLst>
            </a:pPr>
            <a:r>
              <a:rPr lang="en-US" sz="770" dirty="0">
                <a:latin typeface="Arial" panose="020B0604020202020204" pitchFamily="34" charset="0"/>
                <a:cs typeface="Arial" panose="020B0604020202020204" pitchFamily="34" charset="0"/>
              </a:rPr>
              <a:t>	in queue line</a:t>
            </a:r>
          </a:p>
        </p:txBody>
      </p:sp>
      <p:sp>
        <p:nvSpPr>
          <p:cNvPr id="11" name="TextBox 10">
            <a:extLst>
              <a:ext uri="{FF2B5EF4-FFF2-40B4-BE49-F238E27FC236}">
                <a16:creationId xmlns:a16="http://schemas.microsoft.com/office/drawing/2014/main" xmlns="" id="{92C49EC9-C296-B44A-86A6-333D2E09AA84}"/>
              </a:ext>
            </a:extLst>
          </p:cNvPr>
          <p:cNvSpPr txBox="1"/>
          <p:nvPr/>
        </p:nvSpPr>
        <p:spPr>
          <a:xfrm>
            <a:off x="2781403" y="4572000"/>
            <a:ext cx="1310196" cy="331298"/>
          </a:xfrm>
          <a:prstGeom prst="rect">
            <a:avLst/>
          </a:prstGeom>
          <a:noFill/>
        </p:spPr>
        <p:txBody>
          <a:bodyPr wrap="square" lIns="0" tIns="0" rIns="0" bIns="0" rtlCol="0">
            <a:noAutofit/>
          </a:bodyPr>
          <a:lstStyle/>
          <a:p>
            <a:pPr>
              <a:lnSpc>
                <a:spcPts val="1120"/>
              </a:lnSpc>
            </a:pPr>
            <a:r>
              <a:rPr lang="en-US" sz="1100" b="1" dirty="0">
                <a:solidFill>
                  <a:schemeClr val="bg1"/>
                </a:solidFill>
                <a:latin typeface="Arial Black" panose="020B0604020202020204" pitchFamily="34" charset="0"/>
                <a:cs typeface="Arial Black" panose="020B0604020202020204" pitchFamily="34" charset="0"/>
              </a:rPr>
              <a:t>Closed</a:t>
            </a:r>
          </a:p>
          <a:p>
            <a:pPr>
              <a:lnSpc>
                <a:spcPts val="1120"/>
              </a:lnSpc>
              <a:tabLst>
                <a:tab pos="107950" algn="l"/>
              </a:tabLst>
            </a:pPr>
            <a:r>
              <a:rPr lang="en-US" sz="1100" b="1" dirty="0">
                <a:solidFill>
                  <a:schemeClr val="bg1"/>
                </a:solidFill>
                <a:latin typeface="Arial Black" panose="020B0604020202020204" pitchFamily="34" charset="0"/>
                <a:cs typeface="Arial Black" panose="020B0604020202020204" pitchFamily="34" charset="0"/>
              </a:rPr>
              <a:t>register</a:t>
            </a:r>
            <a:endParaRPr lang="en-US" b="1" dirty="0">
              <a:solidFill>
                <a:schemeClr val="bg1"/>
              </a:solidFill>
              <a:latin typeface="Arial Black" panose="020B0604020202020204" pitchFamily="34" charset="0"/>
              <a:cs typeface="Arial Black" panose="020B0604020202020204" pitchFamily="34" charset="0"/>
            </a:endParaRPr>
          </a:p>
        </p:txBody>
      </p:sp>
      <p:sp>
        <p:nvSpPr>
          <p:cNvPr id="12" name="TextBox 11">
            <a:extLst>
              <a:ext uri="{FF2B5EF4-FFF2-40B4-BE49-F238E27FC236}">
                <a16:creationId xmlns:a16="http://schemas.microsoft.com/office/drawing/2014/main" xmlns="" id="{DADC304A-A5DC-DA44-A22E-4E8699E3D868}"/>
              </a:ext>
            </a:extLst>
          </p:cNvPr>
          <p:cNvSpPr txBox="1"/>
          <p:nvPr/>
        </p:nvSpPr>
        <p:spPr>
          <a:xfrm>
            <a:off x="1231208" y="7022307"/>
            <a:ext cx="2726429" cy="331298"/>
          </a:xfrm>
          <a:prstGeom prst="rect">
            <a:avLst/>
          </a:prstGeom>
          <a:noFill/>
        </p:spPr>
        <p:txBody>
          <a:bodyPr wrap="square" lIns="0" tIns="0" rIns="0" bIns="0" rtlCol="0">
            <a:noAutofit/>
          </a:bodyPr>
          <a:lstStyle/>
          <a:p>
            <a:pPr>
              <a:lnSpc>
                <a:spcPts val="1120"/>
              </a:lnSpc>
            </a:pPr>
            <a:r>
              <a:rPr lang="en-US" sz="1100" b="1" dirty="0">
                <a:solidFill>
                  <a:srgbClr val="00699A"/>
                </a:solidFill>
                <a:latin typeface="Arial Black" panose="020B0604020202020204" pitchFamily="34" charset="0"/>
                <a:cs typeface="Arial Black" panose="020B0604020202020204" pitchFamily="34" charset="0"/>
              </a:rPr>
              <a:t>CO-5 Cashwrap Diagram</a:t>
            </a:r>
            <a:endParaRPr lang="en-US" b="1" dirty="0">
              <a:solidFill>
                <a:srgbClr val="00699A"/>
              </a:solidFill>
              <a:latin typeface="Arial Black" panose="020B0604020202020204" pitchFamily="34" charset="0"/>
              <a:cs typeface="Arial Black" panose="020B0604020202020204" pitchFamily="34" charset="0"/>
            </a:endParaRPr>
          </a:p>
        </p:txBody>
      </p:sp>
    </p:spTree>
    <p:custDataLst>
      <p:tags r:id="rId1"/>
    </p:custDataLst>
    <p:extLst>
      <p:ext uri="{BB962C8B-B14F-4D97-AF65-F5344CB8AC3E}">
        <p14:creationId xmlns:p14="http://schemas.microsoft.com/office/powerpoint/2010/main" val="3542482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30A25A6-D034-BF40-9A45-959283D8F90A}"/>
              </a:ext>
            </a:extLst>
          </p:cNvPr>
          <p:cNvSpPr txBox="1"/>
          <p:nvPr/>
        </p:nvSpPr>
        <p:spPr>
          <a:xfrm>
            <a:off x="410399" y="381600"/>
            <a:ext cx="5152811" cy="897131"/>
          </a:xfrm>
          <a:prstGeom prst="rect">
            <a:avLst/>
          </a:prstGeom>
          <a:noFill/>
        </p:spPr>
        <p:txBody>
          <a:bodyPr wrap="square" lIns="0" tIns="0" rIns="0" bIns="0" rtlCol="0">
            <a:noAutofit/>
          </a:bodyPr>
          <a:lstStyle/>
          <a:p>
            <a:pPr>
              <a:lnSpc>
                <a:spcPts val="3800"/>
              </a:lnSpc>
              <a:tabLst>
                <a:tab pos="166688" algn="l"/>
                <a:tab pos="284163" algn="l"/>
              </a:tabLst>
            </a:pPr>
            <a:r>
              <a:rPr lang="en-US" sz="3000" b="1" dirty="0">
                <a:solidFill>
                  <a:schemeClr val="bg1"/>
                </a:solidFill>
                <a:latin typeface="Arial Black" panose="020B0604020202020204" pitchFamily="34" charset="0"/>
                <a:cs typeface="Arial Black" panose="020B0604020202020204" pitchFamily="34" charset="0"/>
              </a:rPr>
              <a:t>Additional</a:t>
            </a:r>
          </a:p>
          <a:p>
            <a:pPr>
              <a:lnSpc>
                <a:spcPts val="2600"/>
              </a:lnSpc>
              <a:tabLst>
                <a:tab pos="166688" algn="l"/>
                <a:tab pos="284163" algn="l"/>
              </a:tabLst>
            </a:pPr>
            <a:r>
              <a:rPr lang="en-US" sz="3000" b="1" dirty="0">
                <a:solidFill>
                  <a:schemeClr val="bg1"/>
                </a:solidFill>
                <a:latin typeface="Arial Black" panose="020B0604020202020204" pitchFamily="34" charset="0"/>
                <a:cs typeface="Arial Black" panose="020B0604020202020204" pitchFamily="34" charset="0"/>
              </a:rPr>
              <a:t>Recommendations</a:t>
            </a:r>
            <a:endParaRPr lang="en-US" sz="1200" b="1" dirty="0">
              <a:solidFill>
                <a:schemeClr val="bg1"/>
              </a:solidFill>
              <a:latin typeface="Arial Black" panose="020B0604020202020204" pitchFamily="34" charset="0"/>
              <a:cs typeface="Arial Black" panose="020B0604020202020204" pitchFamily="34" charset="0"/>
            </a:endParaRPr>
          </a:p>
        </p:txBody>
      </p:sp>
      <p:sp>
        <p:nvSpPr>
          <p:cNvPr id="5" name="TextBox 4">
            <a:extLst>
              <a:ext uri="{FF2B5EF4-FFF2-40B4-BE49-F238E27FC236}">
                <a16:creationId xmlns:a16="http://schemas.microsoft.com/office/drawing/2014/main" xmlns="" id="{17E057D6-3AE9-AB4F-91AB-FC4AC8DF3485}"/>
              </a:ext>
            </a:extLst>
          </p:cNvPr>
          <p:cNvSpPr txBox="1"/>
          <p:nvPr/>
        </p:nvSpPr>
        <p:spPr>
          <a:xfrm>
            <a:off x="8143200" y="7430400"/>
            <a:ext cx="1764000" cy="215444"/>
          </a:xfrm>
          <a:prstGeom prst="rect">
            <a:avLst/>
          </a:prstGeom>
          <a:noFill/>
        </p:spPr>
        <p:txBody>
          <a:bodyPr wrap="square" rtlCol="0">
            <a:spAutoFit/>
          </a:bodyPr>
          <a:lstStyle/>
          <a:p>
            <a:pPr algn="r"/>
            <a:r>
              <a:rPr lang="en-US" sz="770" b="1" dirty="0">
                <a:solidFill>
                  <a:schemeClr val="bg1"/>
                </a:solidFill>
                <a:latin typeface="Arial Black" panose="020B0604020202020204" pitchFamily="34" charset="0"/>
                <a:cs typeface="Arial Black" panose="020B0604020202020204" pitchFamily="34" charset="0"/>
              </a:rPr>
              <a:t>REENTRY STRATEGY | 08</a:t>
            </a:r>
          </a:p>
        </p:txBody>
      </p:sp>
      <p:sp>
        <p:nvSpPr>
          <p:cNvPr id="9" name="TextBox 8">
            <a:extLst>
              <a:ext uri="{FF2B5EF4-FFF2-40B4-BE49-F238E27FC236}">
                <a16:creationId xmlns:a16="http://schemas.microsoft.com/office/drawing/2014/main" xmlns="" id="{885EF9A2-84B2-1342-BB8D-929753F611CA}"/>
              </a:ext>
            </a:extLst>
          </p:cNvPr>
          <p:cNvSpPr txBox="1"/>
          <p:nvPr/>
        </p:nvSpPr>
        <p:spPr>
          <a:xfrm>
            <a:off x="669337" y="3397740"/>
            <a:ext cx="2112066" cy="768096"/>
          </a:xfrm>
          <a:prstGeom prst="rect">
            <a:avLst/>
          </a:prstGeom>
          <a:noFill/>
        </p:spPr>
        <p:txBody>
          <a:bodyPr wrap="square" lIns="0" tIns="0" rIns="0" bIns="0" rtlCol="0">
            <a:noAutofit/>
          </a:bodyPr>
          <a:lstStyle/>
          <a:p>
            <a:pPr>
              <a:lnSpc>
                <a:spcPts val="1120"/>
              </a:lnSpc>
            </a:pPr>
            <a:r>
              <a:rPr lang="en-US" sz="1400" b="1" dirty="0">
                <a:solidFill>
                  <a:schemeClr val="bg1"/>
                </a:solidFill>
                <a:latin typeface="Arial Black" panose="020B0604020202020204" pitchFamily="34" charset="0"/>
                <a:cs typeface="Arial Black" panose="020B0604020202020204" pitchFamily="34" charset="0"/>
              </a:rPr>
              <a:t>ELEVATOR</a:t>
            </a:r>
          </a:p>
          <a:p>
            <a:pPr>
              <a:lnSpc>
                <a:spcPts val="1550"/>
              </a:lnSpc>
              <a:tabLst>
                <a:tab pos="107950" algn="l"/>
              </a:tabLst>
            </a:pPr>
            <a:r>
              <a:rPr lang="en-US" sz="1000" b="1" dirty="0">
                <a:solidFill>
                  <a:schemeClr val="bg1"/>
                </a:solidFill>
                <a:latin typeface="Arial Black" panose="020B0604020202020204" pitchFamily="34" charset="0"/>
                <a:cs typeface="Arial Black" panose="020B0604020202020204" pitchFamily="34" charset="0"/>
              </a:rPr>
              <a:t>Limit elevator capacity to</a:t>
            </a:r>
          </a:p>
          <a:p>
            <a:pPr>
              <a:lnSpc>
                <a:spcPts val="1100"/>
              </a:lnSpc>
              <a:tabLst>
                <a:tab pos="107950" algn="l"/>
              </a:tabLst>
            </a:pPr>
            <a:r>
              <a:rPr lang="en-US" sz="1000" b="1" dirty="0">
                <a:solidFill>
                  <a:schemeClr val="bg1"/>
                </a:solidFill>
                <a:latin typeface="Arial Black" panose="020B0604020202020204" pitchFamily="34" charset="0"/>
                <a:cs typeface="Arial Black" panose="020B0604020202020204" pitchFamily="34" charset="0"/>
              </a:rPr>
              <a:t>1 person or family group</a:t>
            </a:r>
          </a:p>
        </p:txBody>
      </p:sp>
      <p:sp>
        <p:nvSpPr>
          <p:cNvPr id="13" name="TextBox 12">
            <a:extLst>
              <a:ext uri="{FF2B5EF4-FFF2-40B4-BE49-F238E27FC236}">
                <a16:creationId xmlns:a16="http://schemas.microsoft.com/office/drawing/2014/main" xmlns="" id="{F3EA0145-1E18-414B-94AF-0891D06E4E6B}"/>
              </a:ext>
            </a:extLst>
          </p:cNvPr>
          <p:cNvSpPr txBox="1"/>
          <p:nvPr/>
        </p:nvSpPr>
        <p:spPr>
          <a:xfrm>
            <a:off x="3667228" y="3397740"/>
            <a:ext cx="2112066" cy="768096"/>
          </a:xfrm>
          <a:prstGeom prst="rect">
            <a:avLst/>
          </a:prstGeom>
          <a:noFill/>
        </p:spPr>
        <p:txBody>
          <a:bodyPr wrap="square" lIns="0" tIns="0" rIns="0" bIns="0" rtlCol="0">
            <a:noAutofit/>
          </a:bodyPr>
          <a:lstStyle/>
          <a:p>
            <a:pPr>
              <a:lnSpc>
                <a:spcPts val="1120"/>
              </a:lnSpc>
            </a:pPr>
            <a:r>
              <a:rPr lang="en-US" sz="1400" b="1" dirty="0">
                <a:solidFill>
                  <a:schemeClr val="bg1"/>
                </a:solidFill>
                <a:latin typeface="Arial Black" panose="020B0604020202020204" pitchFamily="34" charset="0"/>
                <a:cs typeface="Arial Black" panose="020B0604020202020204" pitchFamily="34" charset="0"/>
              </a:rPr>
              <a:t>STAIRS</a:t>
            </a:r>
          </a:p>
          <a:p>
            <a:pPr>
              <a:lnSpc>
                <a:spcPts val="1550"/>
              </a:lnSpc>
              <a:tabLst>
                <a:tab pos="107950" algn="l"/>
              </a:tabLst>
            </a:pPr>
            <a:r>
              <a:rPr lang="en-US" sz="1000" b="1" dirty="0">
                <a:solidFill>
                  <a:schemeClr val="bg1"/>
                </a:solidFill>
                <a:latin typeface="Arial Black" panose="020B0604020202020204" pitchFamily="34" charset="0"/>
                <a:cs typeface="Arial Black" panose="020B0604020202020204" pitchFamily="34" charset="0"/>
              </a:rPr>
              <a:t>Tape arrows to top and</a:t>
            </a:r>
          </a:p>
          <a:p>
            <a:pPr>
              <a:lnSpc>
                <a:spcPts val="1100"/>
              </a:lnSpc>
              <a:tabLst>
                <a:tab pos="107950" algn="l"/>
              </a:tabLst>
            </a:pPr>
            <a:r>
              <a:rPr lang="en-US" sz="1000" b="1" dirty="0">
                <a:solidFill>
                  <a:schemeClr val="bg1"/>
                </a:solidFill>
                <a:latin typeface="Arial Black" panose="020B0604020202020204" pitchFamily="34" charset="0"/>
                <a:cs typeface="Arial Black" panose="020B0604020202020204" pitchFamily="34" charset="0"/>
              </a:rPr>
              <a:t>bottom of stair to direct</a:t>
            </a:r>
          </a:p>
          <a:p>
            <a:pPr>
              <a:lnSpc>
                <a:spcPts val="1300"/>
              </a:lnSpc>
              <a:tabLst>
                <a:tab pos="107950" algn="l"/>
              </a:tabLst>
            </a:pPr>
            <a:r>
              <a:rPr lang="en-US" sz="1000" b="1" dirty="0">
                <a:solidFill>
                  <a:schemeClr val="bg1"/>
                </a:solidFill>
                <a:latin typeface="Arial Black" panose="020B0604020202020204" pitchFamily="34" charset="0"/>
                <a:cs typeface="Arial Black" panose="020B0604020202020204" pitchFamily="34" charset="0"/>
              </a:rPr>
              <a:t>single lane traffic</a:t>
            </a:r>
          </a:p>
        </p:txBody>
      </p:sp>
      <p:sp>
        <p:nvSpPr>
          <p:cNvPr id="14" name="TextBox 13">
            <a:extLst>
              <a:ext uri="{FF2B5EF4-FFF2-40B4-BE49-F238E27FC236}">
                <a16:creationId xmlns:a16="http://schemas.microsoft.com/office/drawing/2014/main" xmlns="" id="{DD491105-9A2F-B94E-865E-2CB6D19B7AE5}"/>
              </a:ext>
            </a:extLst>
          </p:cNvPr>
          <p:cNvSpPr txBox="1"/>
          <p:nvPr/>
        </p:nvSpPr>
        <p:spPr>
          <a:xfrm>
            <a:off x="6253265" y="3397740"/>
            <a:ext cx="2855016" cy="768096"/>
          </a:xfrm>
          <a:prstGeom prst="rect">
            <a:avLst/>
          </a:prstGeom>
          <a:noFill/>
        </p:spPr>
        <p:txBody>
          <a:bodyPr wrap="square" lIns="0" tIns="0" rIns="0" bIns="0" rtlCol="0">
            <a:noAutofit/>
          </a:bodyPr>
          <a:lstStyle/>
          <a:p>
            <a:pPr>
              <a:lnSpc>
                <a:spcPts val="1120"/>
              </a:lnSpc>
            </a:pPr>
            <a:r>
              <a:rPr lang="en-US" sz="1400" b="1" dirty="0">
                <a:solidFill>
                  <a:schemeClr val="bg1"/>
                </a:solidFill>
                <a:latin typeface="Arial Black" panose="020B0604020202020204" pitchFamily="34" charset="0"/>
                <a:cs typeface="Arial Black" panose="020B0604020202020204" pitchFamily="34" charset="0"/>
              </a:rPr>
              <a:t>DELIVERY DROP ZONE</a:t>
            </a:r>
          </a:p>
          <a:p>
            <a:pPr>
              <a:lnSpc>
                <a:spcPts val="1550"/>
              </a:lnSpc>
              <a:tabLst>
                <a:tab pos="107950" algn="l"/>
              </a:tabLst>
            </a:pPr>
            <a:r>
              <a:rPr lang="en-US" sz="1000" b="1" dirty="0">
                <a:solidFill>
                  <a:schemeClr val="bg1"/>
                </a:solidFill>
                <a:latin typeface="Arial Black" panose="020B0604020202020204" pitchFamily="34" charset="0"/>
                <a:cs typeface="Arial Black" panose="020B0604020202020204" pitchFamily="34" charset="0"/>
              </a:rPr>
              <a:t>Deliveries to be placed on taped square</a:t>
            </a:r>
          </a:p>
          <a:p>
            <a:pPr>
              <a:lnSpc>
                <a:spcPts val="1100"/>
              </a:lnSpc>
              <a:tabLst>
                <a:tab pos="107950" algn="l"/>
              </a:tabLst>
            </a:pPr>
            <a:r>
              <a:rPr lang="en-US" sz="1000" b="1" dirty="0">
                <a:solidFill>
                  <a:schemeClr val="bg1"/>
                </a:solidFill>
                <a:latin typeface="Arial Black" panose="020B0604020202020204" pitchFamily="34" charset="0"/>
                <a:cs typeface="Arial Black" panose="020B0604020202020204" pitchFamily="34" charset="0"/>
              </a:rPr>
              <a:t>directly inside BOH doors</a:t>
            </a:r>
          </a:p>
        </p:txBody>
      </p:sp>
      <p:sp>
        <p:nvSpPr>
          <p:cNvPr id="15" name="TextBox 14">
            <a:extLst>
              <a:ext uri="{FF2B5EF4-FFF2-40B4-BE49-F238E27FC236}">
                <a16:creationId xmlns:a16="http://schemas.microsoft.com/office/drawing/2014/main" xmlns="" id="{89F64240-AF7F-1D42-8769-ABB04B5F8B72}"/>
              </a:ext>
            </a:extLst>
          </p:cNvPr>
          <p:cNvSpPr txBox="1"/>
          <p:nvPr/>
        </p:nvSpPr>
        <p:spPr>
          <a:xfrm>
            <a:off x="669336" y="7055341"/>
            <a:ext cx="4262335" cy="517035"/>
          </a:xfrm>
          <a:prstGeom prst="rect">
            <a:avLst/>
          </a:prstGeom>
          <a:noFill/>
        </p:spPr>
        <p:txBody>
          <a:bodyPr wrap="square" lIns="0" tIns="0" rIns="0" bIns="0" rtlCol="0">
            <a:noAutofit/>
          </a:bodyPr>
          <a:lstStyle/>
          <a:p>
            <a:pPr>
              <a:lnSpc>
                <a:spcPts val="1120"/>
              </a:lnSpc>
            </a:pPr>
            <a:r>
              <a:rPr lang="en-US" sz="1400" b="1" dirty="0">
                <a:solidFill>
                  <a:schemeClr val="bg1"/>
                </a:solidFill>
                <a:latin typeface="Arial Black" panose="020B0604020202020204" pitchFamily="34" charset="0"/>
                <a:cs typeface="Arial Black" panose="020B0604020202020204" pitchFamily="34" charset="0"/>
              </a:rPr>
              <a:t>OPPORTUNITY FOR POPUP SHOP</a:t>
            </a:r>
          </a:p>
          <a:p>
            <a:pPr>
              <a:lnSpc>
                <a:spcPts val="1550"/>
              </a:lnSpc>
              <a:tabLst>
                <a:tab pos="107950" algn="l"/>
              </a:tabLst>
            </a:pPr>
            <a:r>
              <a:rPr lang="en-US" sz="1000" b="1" dirty="0">
                <a:solidFill>
                  <a:schemeClr val="bg1"/>
                </a:solidFill>
                <a:latin typeface="Arial Black" panose="020B0604020202020204" pitchFamily="34" charset="0"/>
                <a:cs typeface="Arial Black" panose="020B0604020202020204" pitchFamily="34" charset="0"/>
              </a:rPr>
              <a:t>Repurposed game day trailer for popup shop</a:t>
            </a:r>
          </a:p>
        </p:txBody>
      </p:sp>
    </p:spTree>
    <p:custDataLst>
      <p:tags r:id="rId1"/>
    </p:custDataLst>
    <p:extLst>
      <p:ext uri="{BB962C8B-B14F-4D97-AF65-F5344CB8AC3E}">
        <p14:creationId xmlns:p14="http://schemas.microsoft.com/office/powerpoint/2010/main" val="2412892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30A25A6-D034-BF40-9A45-959283D8F90A}"/>
              </a:ext>
            </a:extLst>
          </p:cNvPr>
          <p:cNvSpPr txBox="1"/>
          <p:nvPr/>
        </p:nvSpPr>
        <p:spPr>
          <a:xfrm>
            <a:off x="410399" y="381601"/>
            <a:ext cx="5152811" cy="718538"/>
          </a:xfrm>
          <a:prstGeom prst="rect">
            <a:avLst/>
          </a:prstGeom>
          <a:noFill/>
        </p:spPr>
        <p:txBody>
          <a:bodyPr wrap="square" lIns="0" tIns="0" rIns="0" bIns="0" rtlCol="0">
            <a:noAutofit/>
          </a:bodyPr>
          <a:lstStyle/>
          <a:p>
            <a:pPr>
              <a:lnSpc>
                <a:spcPts val="2600"/>
              </a:lnSpc>
              <a:tabLst>
                <a:tab pos="166688" algn="l"/>
                <a:tab pos="284163" algn="l"/>
              </a:tabLst>
            </a:pPr>
            <a:r>
              <a:rPr lang="en-US" sz="3000" b="1" dirty="0">
                <a:solidFill>
                  <a:schemeClr val="bg1"/>
                </a:solidFill>
                <a:latin typeface="Arial Black" panose="020B0604020202020204" pitchFamily="34" charset="0"/>
                <a:cs typeface="Arial Black" panose="020B0604020202020204" pitchFamily="34" charset="0"/>
              </a:rPr>
              <a:t>Reopening Signs</a:t>
            </a:r>
          </a:p>
        </p:txBody>
      </p:sp>
      <p:sp>
        <p:nvSpPr>
          <p:cNvPr id="5" name="TextBox 4">
            <a:extLst>
              <a:ext uri="{FF2B5EF4-FFF2-40B4-BE49-F238E27FC236}">
                <a16:creationId xmlns:a16="http://schemas.microsoft.com/office/drawing/2014/main" xmlns="" id="{17E057D6-3AE9-AB4F-91AB-FC4AC8DF3485}"/>
              </a:ext>
            </a:extLst>
          </p:cNvPr>
          <p:cNvSpPr txBox="1"/>
          <p:nvPr/>
        </p:nvSpPr>
        <p:spPr>
          <a:xfrm>
            <a:off x="8143200" y="7430400"/>
            <a:ext cx="1764000" cy="215444"/>
          </a:xfrm>
          <a:prstGeom prst="rect">
            <a:avLst/>
          </a:prstGeom>
          <a:noFill/>
        </p:spPr>
        <p:txBody>
          <a:bodyPr wrap="square" rtlCol="0">
            <a:spAutoFit/>
          </a:bodyPr>
          <a:lstStyle/>
          <a:p>
            <a:pPr algn="r"/>
            <a:r>
              <a:rPr lang="en-US" sz="770" b="1" dirty="0">
                <a:solidFill>
                  <a:schemeClr val="bg1"/>
                </a:solidFill>
                <a:latin typeface="Arial Black" panose="020B0604020202020204" pitchFamily="34" charset="0"/>
                <a:cs typeface="Arial Black" panose="020B0604020202020204" pitchFamily="34" charset="0"/>
              </a:rPr>
              <a:t>REENTRY STRATEGY | 09</a:t>
            </a:r>
          </a:p>
        </p:txBody>
      </p:sp>
      <p:sp>
        <p:nvSpPr>
          <p:cNvPr id="9" name="TextBox 8">
            <a:extLst>
              <a:ext uri="{FF2B5EF4-FFF2-40B4-BE49-F238E27FC236}">
                <a16:creationId xmlns:a16="http://schemas.microsoft.com/office/drawing/2014/main" xmlns="" id="{885EF9A2-84B2-1342-BB8D-929753F611CA}"/>
              </a:ext>
            </a:extLst>
          </p:cNvPr>
          <p:cNvSpPr txBox="1"/>
          <p:nvPr/>
        </p:nvSpPr>
        <p:spPr>
          <a:xfrm>
            <a:off x="410399" y="915515"/>
            <a:ext cx="2112066" cy="184624"/>
          </a:xfrm>
          <a:prstGeom prst="rect">
            <a:avLst/>
          </a:prstGeom>
          <a:noFill/>
        </p:spPr>
        <p:txBody>
          <a:bodyPr wrap="square" lIns="0" tIns="0" rIns="0" bIns="0" rtlCol="0">
            <a:noAutofit/>
          </a:bodyPr>
          <a:lstStyle/>
          <a:p>
            <a:pPr>
              <a:lnSpc>
                <a:spcPts val="1120"/>
              </a:lnSpc>
            </a:pPr>
            <a:r>
              <a:rPr lang="en-US" sz="1400" b="1" dirty="0">
                <a:solidFill>
                  <a:schemeClr val="bg1"/>
                </a:solidFill>
                <a:latin typeface="Arial Black" panose="020B0604020202020204" pitchFamily="34" charset="0"/>
                <a:cs typeface="Arial Black" panose="020B0604020202020204" pitchFamily="34" charset="0"/>
              </a:rPr>
              <a:t>Outside of Store</a:t>
            </a:r>
          </a:p>
        </p:txBody>
      </p:sp>
      <p:sp>
        <p:nvSpPr>
          <p:cNvPr id="8" name="TextBox 7">
            <a:extLst>
              <a:ext uri="{FF2B5EF4-FFF2-40B4-BE49-F238E27FC236}">
                <a16:creationId xmlns:a16="http://schemas.microsoft.com/office/drawing/2014/main" xmlns="" id="{64345CB1-1CF4-434D-88ED-759EBA0255D3}"/>
              </a:ext>
            </a:extLst>
          </p:cNvPr>
          <p:cNvSpPr txBox="1"/>
          <p:nvPr/>
        </p:nvSpPr>
        <p:spPr>
          <a:xfrm>
            <a:off x="7106017" y="915515"/>
            <a:ext cx="2112066" cy="184624"/>
          </a:xfrm>
          <a:prstGeom prst="rect">
            <a:avLst/>
          </a:prstGeom>
          <a:noFill/>
        </p:spPr>
        <p:txBody>
          <a:bodyPr wrap="square" lIns="0" tIns="0" rIns="0" bIns="0" rtlCol="0">
            <a:noAutofit/>
          </a:bodyPr>
          <a:lstStyle/>
          <a:p>
            <a:pPr>
              <a:lnSpc>
                <a:spcPts val="1120"/>
              </a:lnSpc>
            </a:pPr>
            <a:r>
              <a:rPr lang="en-US" sz="1400" b="1" dirty="0">
                <a:solidFill>
                  <a:schemeClr val="bg1"/>
                </a:solidFill>
                <a:latin typeface="Arial Black" panose="020B0604020202020204" pitchFamily="34" charset="0"/>
                <a:cs typeface="Arial Black" panose="020B0604020202020204" pitchFamily="34" charset="0"/>
              </a:rPr>
              <a:t>Front Entrance</a:t>
            </a:r>
          </a:p>
        </p:txBody>
      </p:sp>
      <p:pic>
        <p:nvPicPr>
          <p:cNvPr id="2" name="Picture 1">
            <a:extLst>
              <a:ext uri="{FF2B5EF4-FFF2-40B4-BE49-F238E27FC236}">
                <a16:creationId xmlns:a16="http://schemas.microsoft.com/office/drawing/2014/main" xmlns="" id="{80A6CAB3-F9AC-374A-916E-89A9CDFD5E44}"/>
              </a:ext>
            </a:extLst>
          </p:cNvPr>
          <p:cNvPicPr>
            <a:picLocks noChangeAspect="1"/>
          </p:cNvPicPr>
          <p:nvPr/>
        </p:nvPicPr>
        <p:blipFill>
          <a:blip r:embed="rId4"/>
          <a:stretch>
            <a:fillRect/>
          </a:stretch>
        </p:blipFill>
        <p:spPr>
          <a:xfrm>
            <a:off x="410399" y="1212848"/>
            <a:ext cx="1752600" cy="2260600"/>
          </a:xfrm>
          <a:prstGeom prst="rect">
            <a:avLst/>
          </a:prstGeom>
        </p:spPr>
      </p:pic>
      <p:pic>
        <p:nvPicPr>
          <p:cNvPr id="3" name="Picture 2">
            <a:extLst>
              <a:ext uri="{FF2B5EF4-FFF2-40B4-BE49-F238E27FC236}">
                <a16:creationId xmlns:a16="http://schemas.microsoft.com/office/drawing/2014/main" xmlns="" id="{BC85BAD4-0552-FD48-A86F-18A0EC7581A9}"/>
              </a:ext>
            </a:extLst>
          </p:cNvPr>
          <p:cNvPicPr>
            <a:picLocks noChangeAspect="1"/>
          </p:cNvPicPr>
          <p:nvPr/>
        </p:nvPicPr>
        <p:blipFill>
          <a:blip r:embed="rId5"/>
          <a:stretch>
            <a:fillRect/>
          </a:stretch>
        </p:blipFill>
        <p:spPr>
          <a:xfrm>
            <a:off x="2408158" y="1212848"/>
            <a:ext cx="1752600" cy="2260600"/>
          </a:xfrm>
          <a:prstGeom prst="rect">
            <a:avLst/>
          </a:prstGeom>
        </p:spPr>
      </p:pic>
      <p:pic>
        <p:nvPicPr>
          <p:cNvPr id="6" name="Picture 5">
            <a:extLst>
              <a:ext uri="{FF2B5EF4-FFF2-40B4-BE49-F238E27FC236}">
                <a16:creationId xmlns:a16="http://schemas.microsoft.com/office/drawing/2014/main" xmlns="" id="{C2375F33-5CA6-244D-9F07-8BAFE3C7A244}"/>
              </a:ext>
            </a:extLst>
          </p:cNvPr>
          <p:cNvPicPr>
            <a:picLocks noChangeAspect="1"/>
          </p:cNvPicPr>
          <p:nvPr/>
        </p:nvPicPr>
        <p:blipFill>
          <a:blip r:embed="rId6"/>
          <a:stretch>
            <a:fillRect/>
          </a:stretch>
        </p:blipFill>
        <p:spPr>
          <a:xfrm>
            <a:off x="4405917" y="1212848"/>
            <a:ext cx="1752600" cy="2260600"/>
          </a:xfrm>
          <a:prstGeom prst="rect">
            <a:avLst/>
          </a:prstGeom>
        </p:spPr>
      </p:pic>
      <p:pic>
        <p:nvPicPr>
          <p:cNvPr id="7" name="Picture 6">
            <a:extLst>
              <a:ext uri="{FF2B5EF4-FFF2-40B4-BE49-F238E27FC236}">
                <a16:creationId xmlns:a16="http://schemas.microsoft.com/office/drawing/2014/main" xmlns="" id="{372A94A8-9394-C243-820C-03085AD3DBBE}"/>
              </a:ext>
            </a:extLst>
          </p:cNvPr>
          <p:cNvPicPr>
            <a:picLocks noChangeAspect="1"/>
          </p:cNvPicPr>
          <p:nvPr/>
        </p:nvPicPr>
        <p:blipFill>
          <a:blip r:embed="rId7"/>
          <a:stretch>
            <a:fillRect/>
          </a:stretch>
        </p:blipFill>
        <p:spPr>
          <a:xfrm>
            <a:off x="7106017" y="1212848"/>
            <a:ext cx="1752600" cy="2260600"/>
          </a:xfrm>
          <a:prstGeom prst="rect">
            <a:avLst/>
          </a:prstGeom>
        </p:spPr>
      </p:pic>
      <p:sp>
        <p:nvSpPr>
          <p:cNvPr id="16" name="TextBox 15">
            <a:extLst>
              <a:ext uri="{FF2B5EF4-FFF2-40B4-BE49-F238E27FC236}">
                <a16:creationId xmlns:a16="http://schemas.microsoft.com/office/drawing/2014/main" xmlns="" id="{71F328C1-478A-AC4F-A89B-4CA23ED5EA7E}"/>
              </a:ext>
            </a:extLst>
          </p:cNvPr>
          <p:cNvSpPr txBox="1"/>
          <p:nvPr/>
        </p:nvSpPr>
        <p:spPr>
          <a:xfrm>
            <a:off x="410399" y="3600276"/>
            <a:ext cx="1789134" cy="371649"/>
          </a:xfrm>
          <a:prstGeom prst="rect">
            <a:avLst/>
          </a:prstGeom>
          <a:noFill/>
        </p:spPr>
        <p:txBody>
          <a:bodyPr wrap="square" lIns="0" tIns="0" rIns="0" bIns="0" rtlCol="0">
            <a:noAutofit/>
          </a:bodyPr>
          <a:lstStyle/>
          <a:p>
            <a:pPr>
              <a:lnSpc>
                <a:spcPts val="1120"/>
              </a:lnSpc>
              <a:tabLst>
                <a:tab pos="107950" algn="l"/>
              </a:tabLst>
            </a:pPr>
            <a:r>
              <a:rPr lang="en-US" sz="1000" b="1" dirty="0">
                <a:latin typeface="Arial" panose="020B0604020202020204" pitchFamily="34" charset="0"/>
                <a:cs typeface="Arial" panose="020B0604020202020204" pitchFamily="34" charset="0"/>
              </a:rPr>
              <a:t>Curbside Pickup</a:t>
            </a:r>
          </a:p>
          <a:p>
            <a:pPr>
              <a:lnSpc>
                <a:spcPts val="1000"/>
              </a:lnSpc>
              <a:tabLst>
                <a:tab pos="107950" algn="l"/>
              </a:tabLst>
            </a:pPr>
            <a:r>
              <a:rPr lang="en-US" sz="900" dirty="0">
                <a:latin typeface="Arial" panose="020B0604020202020204" pitchFamily="34" charset="0"/>
                <a:cs typeface="Arial" panose="020B0604020202020204" pitchFamily="34" charset="0"/>
              </a:rPr>
              <a:t>8½” x 11”</a:t>
            </a:r>
          </a:p>
        </p:txBody>
      </p:sp>
      <p:sp>
        <p:nvSpPr>
          <p:cNvPr id="17" name="TextBox 16">
            <a:extLst>
              <a:ext uri="{FF2B5EF4-FFF2-40B4-BE49-F238E27FC236}">
                <a16:creationId xmlns:a16="http://schemas.microsoft.com/office/drawing/2014/main" xmlns="" id="{E930D4E4-43DC-1244-82A8-882C2DF63CCE}"/>
              </a:ext>
            </a:extLst>
          </p:cNvPr>
          <p:cNvSpPr txBox="1"/>
          <p:nvPr/>
        </p:nvSpPr>
        <p:spPr>
          <a:xfrm>
            <a:off x="2408158" y="3600276"/>
            <a:ext cx="1789134" cy="371649"/>
          </a:xfrm>
          <a:prstGeom prst="rect">
            <a:avLst/>
          </a:prstGeom>
          <a:noFill/>
        </p:spPr>
        <p:txBody>
          <a:bodyPr wrap="square" lIns="0" tIns="0" rIns="0" bIns="0" rtlCol="0">
            <a:noAutofit/>
          </a:bodyPr>
          <a:lstStyle/>
          <a:p>
            <a:pPr>
              <a:lnSpc>
                <a:spcPts val="1120"/>
              </a:lnSpc>
              <a:tabLst>
                <a:tab pos="107950" algn="l"/>
              </a:tabLst>
            </a:pPr>
            <a:r>
              <a:rPr lang="en-US" sz="1000" b="1" dirty="0">
                <a:latin typeface="Arial" panose="020B0604020202020204" pitchFamily="34" charset="0"/>
                <a:cs typeface="Arial" panose="020B0604020202020204" pitchFamily="34" charset="0"/>
              </a:rPr>
              <a:t>Line to Enter</a:t>
            </a:r>
          </a:p>
          <a:p>
            <a:pPr>
              <a:lnSpc>
                <a:spcPts val="1000"/>
              </a:lnSpc>
              <a:tabLst>
                <a:tab pos="107950" algn="l"/>
              </a:tabLst>
            </a:pPr>
            <a:r>
              <a:rPr lang="en-US" sz="900" dirty="0">
                <a:latin typeface="Arial" panose="020B0604020202020204" pitchFamily="34" charset="0"/>
                <a:cs typeface="Arial" panose="020B0604020202020204" pitchFamily="34" charset="0"/>
              </a:rPr>
              <a:t>8½” x 11”</a:t>
            </a:r>
          </a:p>
        </p:txBody>
      </p:sp>
      <p:sp>
        <p:nvSpPr>
          <p:cNvPr id="18" name="TextBox 17">
            <a:extLst>
              <a:ext uri="{FF2B5EF4-FFF2-40B4-BE49-F238E27FC236}">
                <a16:creationId xmlns:a16="http://schemas.microsoft.com/office/drawing/2014/main" xmlns="" id="{F8974D12-5669-F24D-86FA-A0F7BE23FB43}"/>
              </a:ext>
            </a:extLst>
          </p:cNvPr>
          <p:cNvSpPr txBox="1"/>
          <p:nvPr/>
        </p:nvSpPr>
        <p:spPr>
          <a:xfrm>
            <a:off x="4405917" y="3600276"/>
            <a:ext cx="1789134" cy="371649"/>
          </a:xfrm>
          <a:prstGeom prst="rect">
            <a:avLst/>
          </a:prstGeom>
          <a:noFill/>
        </p:spPr>
        <p:txBody>
          <a:bodyPr wrap="square" lIns="0" tIns="0" rIns="0" bIns="0" rtlCol="0">
            <a:noAutofit/>
          </a:bodyPr>
          <a:lstStyle/>
          <a:p>
            <a:pPr>
              <a:lnSpc>
                <a:spcPts val="1120"/>
              </a:lnSpc>
              <a:tabLst>
                <a:tab pos="107950" algn="l"/>
              </a:tabLst>
            </a:pPr>
            <a:r>
              <a:rPr lang="en-US" sz="1000" b="1" dirty="0">
                <a:latin typeface="Arial" panose="020B0604020202020204" pitchFamily="34" charset="0"/>
                <a:cs typeface="Arial" panose="020B0604020202020204" pitchFamily="34" charset="0"/>
              </a:rPr>
              <a:t>Closed Entrance</a:t>
            </a:r>
          </a:p>
          <a:p>
            <a:pPr>
              <a:lnSpc>
                <a:spcPts val="1000"/>
              </a:lnSpc>
              <a:tabLst>
                <a:tab pos="107950" algn="l"/>
              </a:tabLst>
            </a:pPr>
            <a:r>
              <a:rPr lang="en-US" sz="900" dirty="0">
                <a:latin typeface="Arial" panose="020B0604020202020204" pitchFamily="34" charset="0"/>
                <a:cs typeface="Arial" panose="020B0604020202020204" pitchFamily="34" charset="0"/>
              </a:rPr>
              <a:t>8½” x 11”</a:t>
            </a:r>
          </a:p>
        </p:txBody>
      </p:sp>
      <p:sp>
        <p:nvSpPr>
          <p:cNvPr id="19" name="TextBox 18">
            <a:extLst>
              <a:ext uri="{FF2B5EF4-FFF2-40B4-BE49-F238E27FC236}">
                <a16:creationId xmlns:a16="http://schemas.microsoft.com/office/drawing/2014/main" xmlns="" id="{D2402683-86E4-5544-840C-491767B4ABC3}"/>
              </a:ext>
            </a:extLst>
          </p:cNvPr>
          <p:cNvSpPr txBox="1"/>
          <p:nvPr/>
        </p:nvSpPr>
        <p:spPr>
          <a:xfrm>
            <a:off x="7106017" y="3607246"/>
            <a:ext cx="1789134" cy="371649"/>
          </a:xfrm>
          <a:prstGeom prst="rect">
            <a:avLst/>
          </a:prstGeom>
          <a:noFill/>
        </p:spPr>
        <p:txBody>
          <a:bodyPr wrap="square" lIns="0" tIns="0" rIns="0" bIns="0" rtlCol="0">
            <a:noAutofit/>
          </a:bodyPr>
          <a:lstStyle/>
          <a:p>
            <a:pPr>
              <a:lnSpc>
                <a:spcPts val="1120"/>
              </a:lnSpc>
              <a:tabLst>
                <a:tab pos="107950" algn="l"/>
              </a:tabLst>
            </a:pPr>
            <a:r>
              <a:rPr lang="en-US" sz="1000" b="1" dirty="0">
                <a:latin typeface="Arial" panose="020B0604020202020204" pitchFamily="34" charset="0"/>
                <a:cs typeface="Arial" panose="020B0604020202020204" pitchFamily="34" charset="0"/>
              </a:rPr>
              <a:t>Guidelines</a:t>
            </a:r>
          </a:p>
          <a:p>
            <a:pPr>
              <a:lnSpc>
                <a:spcPts val="1000"/>
              </a:lnSpc>
              <a:tabLst>
                <a:tab pos="107950" algn="l"/>
              </a:tabLst>
            </a:pPr>
            <a:r>
              <a:rPr lang="en-US" sz="900" dirty="0">
                <a:latin typeface="Arial" panose="020B0604020202020204" pitchFamily="34" charset="0"/>
                <a:cs typeface="Arial" panose="020B0604020202020204" pitchFamily="34" charset="0"/>
              </a:rPr>
              <a:t>8½” x 11”</a:t>
            </a:r>
          </a:p>
        </p:txBody>
      </p:sp>
      <p:pic>
        <p:nvPicPr>
          <p:cNvPr id="10" name="Picture 9">
            <a:extLst>
              <a:ext uri="{FF2B5EF4-FFF2-40B4-BE49-F238E27FC236}">
                <a16:creationId xmlns:a16="http://schemas.microsoft.com/office/drawing/2014/main" xmlns="" id="{E7707DC2-BA50-5343-9020-1D2AEA0031EB}"/>
              </a:ext>
            </a:extLst>
          </p:cNvPr>
          <p:cNvPicPr>
            <a:picLocks noChangeAspect="1"/>
          </p:cNvPicPr>
          <p:nvPr/>
        </p:nvPicPr>
        <p:blipFill>
          <a:blip r:embed="rId8"/>
          <a:stretch>
            <a:fillRect/>
          </a:stretch>
        </p:blipFill>
        <p:spPr>
          <a:xfrm>
            <a:off x="410399" y="4548981"/>
            <a:ext cx="1752600" cy="2260600"/>
          </a:xfrm>
          <a:prstGeom prst="rect">
            <a:avLst/>
          </a:prstGeom>
        </p:spPr>
      </p:pic>
      <p:sp>
        <p:nvSpPr>
          <p:cNvPr id="20" name="TextBox 19">
            <a:extLst>
              <a:ext uri="{FF2B5EF4-FFF2-40B4-BE49-F238E27FC236}">
                <a16:creationId xmlns:a16="http://schemas.microsoft.com/office/drawing/2014/main" xmlns="" id="{12BA19DC-723A-2943-A894-D365A8DFEEFA}"/>
              </a:ext>
            </a:extLst>
          </p:cNvPr>
          <p:cNvSpPr txBox="1"/>
          <p:nvPr/>
        </p:nvSpPr>
        <p:spPr>
          <a:xfrm>
            <a:off x="410399" y="4244503"/>
            <a:ext cx="2112066" cy="184624"/>
          </a:xfrm>
          <a:prstGeom prst="rect">
            <a:avLst/>
          </a:prstGeom>
          <a:noFill/>
        </p:spPr>
        <p:txBody>
          <a:bodyPr wrap="square" lIns="0" tIns="0" rIns="0" bIns="0" rtlCol="0">
            <a:noAutofit/>
          </a:bodyPr>
          <a:lstStyle/>
          <a:p>
            <a:pPr>
              <a:lnSpc>
                <a:spcPts val="1120"/>
              </a:lnSpc>
            </a:pPr>
            <a:r>
              <a:rPr lang="en-US" sz="1400" b="1" dirty="0">
                <a:solidFill>
                  <a:schemeClr val="bg1"/>
                </a:solidFill>
                <a:latin typeface="Arial Black" panose="020B0604020202020204" pitchFamily="34" charset="0"/>
                <a:cs typeface="Arial Black" panose="020B0604020202020204" pitchFamily="34" charset="0"/>
              </a:rPr>
              <a:t>Inside of Store</a:t>
            </a:r>
          </a:p>
        </p:txBody>
      </p:sp>
      <p:sp>
        <p:nvSpPr>
          <p:cNvPr id="21" name="TextBox 20">
            <a:extLst>
              <a:ext uri="{FF2B5EF4-FFF2-40B4-BE49-F238E27FC236}">
                <a16:creationId xmlns:a16="http://schemas.microsoft.com/office/drawing/2014/main" xmlns="" id="{0BA45623-DDC9-714B-BBAC-88B4013D7E06}"/>
              </a:ext>
            </a:extLst>
          </p:cNvPr>
          <p:cNvSpPr txBox="1"/>
          <p:nvPr/>
        </p:nvSpPr>
        <p:spPr>
          <a:xfrm>
            <a:off x="410399" y="6936409"/>
            <a:ext cx="1789134" cy="371649"/>
          </a:xfrm>
          <a:prstGeom prst="rect">
            <a:avLst/>
          </a:prstGeom>
          <a:noFill/>
        </p:spPr>
        <p:txBody>
          <a:bodyPr wrap="square" lIns="0" tIns="0" rIns="0" bIns="0" rtlCol="0">
            <a:noAutofit/>
          </a:bodyPr>
          <a:lstStyle/>
          <a:p>
            <a:pPr>
              <a:lnSpc>
                <a:spcPts val="1120"/>
              </a:lnSpc>
              <a:tabLst>
                <a:tab pos="107950" algn="l"/>
              </a:tabLst>
            </a:pPr>
            <a:r>
              <a:rPr lang="en-US" sz="1000" b="1" dirty="0">
                <a:latin typeface="Arial" panose="020B0604020202020204" pitchFamily="34" charset="0"/>
                <a:cs typeface="Arial" panose="020B0604020202020204" pitchFamily="34" charset="0"/>
              </a:rPr>
              <a:t>Textbook Counter Service</a:t>
            </a:r>
          </a:p>
          <a:p>
            <a:pPr>
              <a:lnSpc>
                <a:spcPts val="1000"/>
              </a:lnSpc>
              <a:tabLst>
                <a:tab pos="107950" algn="l"/>
              </a:tabLst>
            </a:pPr>
            <a:r>
              <a:rPr lang="en-US" sz="900" dirty="0">
                <a:latin typeface="Arial" panose="020B0604020202020204" pitchFamily="34" charset="0"/>
                <a:cs typeface="Arial" panose="020B0604020202020204" pitchFamily="34" charset="0"/>
              </a:rPr>
              <a:t>8½” x 11”</a:t>
            </a:r>
          </a:p>
        </p:txBody>
      </p:sp>
      <p:sp>
        <p:nvSpPr>
          <p:cNvPr id="22" name="TextBox 21">
            <a:extLst>
              <a:ext uri="{FF2B5EF4-FFF2-40B4-BE49-F238E27FC236}">
                <a16:creationId xmlns:a16="http://schemas.microsoft.com/office/drawing/2014/main" xmlns="" id="{A499A628-3E2F-B049-8D80-8973CC4DAFD9}"/>
              </a:ext>
            </a:extLst>
          </p:cNvPr>
          <p:cNvSpPr txBox="1"/>
          <p:nvPr/>
        </p:nvSpPr>
        <p:spPr>
          <a:xfrm>
            <a:off x="2408158" y="6936409"/>
            <a:ext cx="1789134" cy="371649"/>
          </a:xfrm>
          <a:prstGeom prst="rect">
            <a:avLst/>
          </a:prstGeom>
          <a:noFill/>
        </p:spPr>
        <p:txBody>
          <a:bodyPr wrap="square" lIns="0" tIns="0" rIns="0" bIns="0" rtlCol="0">
            <a:noAutofit/>
          </a:bodyPr>
          <a:lstStyle/>
          <a:p>
            <a:pPr>
              <a:lnSpc>
                <a:spcPts val="1120"/>
              </a:lnSpc>
              <a:tabLst>
                <a:tab pos="107950" algn="l"/>
              </a:tabLst>
            </a:pPr>
            <a:r>
              <a:rPr lang="en-US" sz="1000" b="1" dirty="0">
                <a:latin typeface="Arial" panose="020B0604020202020204" pitchFamily="34" charset="0"/>
                <a:cs typeface="Arial" panose="020B0604020202020204" pitchFamily="34" charset="0"/>
              </a:rPr>
              <a:t>Closed Section</a:t>
            </a:r>
          </a:p>
          <a:p>
            <a:pPr>
              <a:lnSpc>
                <a:spcPts val="1000"/>
              </a:lnSpc>
              <a:tabLst>
                <a:tab pos="107950" algn="l"/>
              </a:tabLst>
            </a:pPr>
            <a:r>
              <a:rPr lang="en-US" sz="900" dirty="0">
                <a:latin typeface="Arial" panose="020B0604020202020204" pitchFamily="34" charset="0"/>
                <a:cs typeface="Arial" panose="020B0604020202020204" pitchFamily="34" charset="0"/>
              </a:rPr>
              <a:t>8½” x 11”</a:t>
            </a:r>
          </a:p>
        </p:txBody>
      </p:sp>
      <p:sp>
        <p:nvSpPr>
          <p:cNvPr id="23" name="TextBox 22">
            <a:extLst>
              <a:ext uri="{FF2B5EF4-FFF2-40B4-BE49-F238E27FC236}">
                <a16:creationId xmlns:a16="http://schemas.microsoft.com/office/drawing/2014/main" xmlns="" id="{666AC42D-D8C9-864A-BEFF-BF070AD2B25B}"/>
              </a:ext>
            </a:extLst>
          </p:cNvPr>
          <p:cNvSpPr txBox="1"/>
          <p:nvPr/>
        </p:nvSpPr>
        <p:spPr>
          <a:xfrm>
            <a:off x="4405917" y="6936409"/>
            <a:ext cx="1789134" cy="371649"/>
          </a:xfrm>
          <a:prstGeom prst="rect">
            <a:avLst/>
          </a:prstGeom>
          <a:noFill/>
        </p:spPr>
        <p:txBody>
          <a:bodyPr wrap="square" lIns="0" tIns="0" rIns="0" bIns="0" rtlCol="0">
            <a:noAutofit/>
          </a:bodyPr>
          <a:lstStyle/>
          <a:p>
            <a:pPr>
              <a:lnSpc>
                <a:spcPts val="1120"/>
              </a:lnSpc>
              <a:tabLst>
                <a:tab pos="107950" algn="l"/>
              </a:tabLst>
            </a:pPr>
            <a:r>
              <a:rPr lang="en-US" sz="1000" b="1" dirty="0">
                <a:latin typeface="Arial" panose="020B0604020202020204" pitchFamily="34" charset="0"/>
                <a:cs typeface="Arial" panose="020B0604020202020204" pitchFamily="34" charset="0"/>
              </a:rPr>
              <a:t>Café Closed</a:t>
            </a:r>
          </a:p>
          <a:p>
            <a:pPr>
              <a:lnSpc>
                <a:spcPts val="1000"/>
              </a:lnSpc>
              <a:tabLst>
                <a:tab pos="107950" algn="l"/>
              </a:tabLst>
            </a:pPr>
            <a:r>
              <a:rPr lang="en-US" sz="900" dirty="0">
                <a:latin typeface="Arial" panose="020B0604020202020204" pitchFamily="34" charset="0"/>
                <a:cs typeface="Arial" panose="020B0604020202020204" pitchFamily="34" charset="0"/>
              </a:rPr>
              <a:t>8½” x 11”</a:t>
            </a:r>
          </a:p>
        </p:txBody>
      </p:sp>
      <p:pic>
        <p:nvPicPr>
          <p:cNvPr id="11" name="Picture 10">
            <a:extLst>
              <a:ext uri="{FF2B5EF4-FFF2-40B4-BE49-F238E27FC236}">
                <a16:creationId xmlns:a16="http://schemas.microsoft.com/office/drawing/2014/main" xmlns="" id="{35DE707C-4F0D-BB43-9702-64FB5C2F2493}"/>
              </a:ext>
            </a:extLst>
          </p:cNvPr>
          <p:cNvPicPr>
            <a:picLocks noChangeAspect="1"/>
          </p:cNvPicPr>
          <p:nvPr/>
        </p:nvPicPr>
        <p:blipFill>
          <a:blip r:embed="rId9"/>
          <a:stretch>
            <a:fillRect/>
          </a:stretch>
        </p:blipFill>
        <p:spPr>
          <a:xfrm>
            <a:off x="2408158" y="4535252"/>
            <a:ext cx="1752600" cy="2260600"/>
          </a:xfrm>
          <a:prstGeom prst="rect">
            <a:avLst/>
          </a:prstGeom>
        </p:spPr>
      </p:pic>
      <p:pic>
        <p:nvPicPr>
          <p:cNvPr id="12" name="Picture 11">
            <a:extLst>
              <a:ext uri="{FF2B5EF4-FFF2-40B4-BE49-F238E27FC236}">
                <a16:creationId xmlns:a16="http://schemas.microsoft.com/office/drawing/2014/main" xmlns="" id="{E364EC5F-EACB-5544-9952-636762706919}"/>
              </a:ext>
            </a:extLst>
          </p:cNvPr>
          <p:cNvPicPr>
            <a:picLocks noChangeAspect="1"/>
          </p:cNvPicPr>
          <p:nvPr/>
        </p:nvPicPr>
        <p:blipFill>
          <a:blip r:embed="rId10"/>
          <a:stretch>
            <a:fillRect/>
          </a:stretch>
        </p:blipFill>
        <p:spPr>
          <a:xfrm>
            <a:off x="4405917" y="4535252"/>
            <a:ext cx="1752600" cy="2260600"/>
          </a:xfrm>
          <a:prstGeom prst="rect">
            <a:avLst/>
          </a:prstGeom>
        </p:spPr>
      </p:pic>
    </p:spTree>
    <p:custDataLst>
      <p:tags r:id="rId1"/>
    </p:custDataLst>
    <p:extLst>
      <p:ext uri="{BB962C8B-B14F-4D97-AF65-F5344CB8AC3E}">
        <p14:creationId xmlns:p14="http://schemas.microsoft.com/office/powerpoint/2010/main" val="144442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30A25A6-D034-BF40-9A45-959283D8F90A}"/>
              </a:ext>
            </a:extLst>
          </p:cNvPr>
          <p:cNvSpPr txBox="1"/>
          <p:nvPr/>
        </p:nvSpPr>
        <p:spPr>
          <a:xfrm>
            <a:off x="410399" y="381601"/>
            <a:ext cx="5152811" cy="718538"/>
          </a:xfrm>
          <a:prstGeom prst="rect">
            <a:avLst/>
          </a:prstGeom>
          <a:noFill/>
        </p:spPr>
        <p:txBody>
          <a:bodyPr wrap="square" lIns="0" tIns="0" rIns="0" bIns="0" rtlCol="0">
            <a:noAutofit/>
          </a:bodyPr>
          <a:lstStyle/>
          <a:p>
            <a:pPr>
              <a:lnSpc>
                <a:spcPts val="2600"/>
              </a:lnSpc>
              <a:tabLst>
                <a:tab pos="166688" algn="l"/>
                <a:tab pos="284163" algn="l"/>
              </a:tabLst>
            </a:pPr>
            <a:r>
              <a:rPr lang="en-US" sz="3000" b="1" dirty="0">
                <a:solidFill>
                  <a:schemeClr val="bg1"/>
                </a:solidFill>
                <a:latin typeface="Arial Black" panose="020B0604020202020204" pitchFamily="34" charset="0"/>
                <a:cs typeface="Arial Black" panose="020B0604020202020204" pitchFamily="34" charset="0"/>
              </a:rPr>
              <a:t>Reopening Signs</a:t>
            </a:r>
          </a:p>
        </p:txBody>
      </p:sp>
      <p:sp>
        <p:nvSpPr>
          <p:cNvPr id="5" name="TextBox 4">
            <a:extLst>
              <a:ext uri="{FF2B5EF4-FFF2-40B4-BE49-F238E27FC236}">
                <a16:creationId xmlns:a16="http://schemas.microsoft.com/office/drawing/2014/main" xmlns="" id="{17E057D6-3AE9-AB4F-91AB-FC4AC8DF3485}"/>
              </a:ext>
            </a:extLst>
          </p:cNvPr>
          <p:cNvSpPr txBox="1"/>
          <p:nvPr/>
        </p:nvSpPr>
        <p:spPr>
          <a:xfrm>
            <a:off x="8143200" y="7430400"/>
            <a:ext cx="1764000" cy="215444"/>
          </a:xfrm>
          <a:prstGeom prst="rect">
            <a:avLst/>
          </a:prstGeom>
          <a:noFill/>
        </p:spPr>
        <p:txBody>
          <a:bodyPr wrap="square" rtlCol="0">
            <a:spAutoFit/>
          </a:bodyPr>
          <a:lstStyle/>
          <a:p>
            <a:pPr algn="r"/>
            <a:r>
              <a:rPr lang="en-US" sz="770" b="1" dirty="0">
                <a:solidFill>
                  <a:schemeClr val="bg1"/>
                </a:solidFill>
                <a:latin typeface="Arial Black" panose="020B0604020202020204" pitchFamily="34" charset="0"/>
                <a:cs typeface="Arial Black" panose="020B0604020202020204" pitchFamily="34" charset="0"/>
              </a:rPr>
              <a:t>REENTRY STRATEGY | 10</a:t>
            </a:r>
          </a:p>
        </p:txBody>
      </p:sp>
      <p:sp>
        <p:nvSpPr>
          <p:cNvPr id="9" name="TextBox 8">
            <a:extLst>
              <a:ext uri="{FF2B5EF4-FFF2-40B4-BE49-F238E27FC236}">
                <a16:creationId xmlns:a16="http://schemas.microsoft.com/office/drawing/2014/main" xmlns="" id="{885EF9A2-84B2-1342-BB8D-929753F611CA}"/>
              </a:ext>
            </a:extLst>
          </p:cNvPr>
          <p:cNvSpPr txBox="1"/>
          <p:nvPr/>
        </p:nvSpPr>
        <p:spPr>
          <a:xfrm>
            <a:off x="410399" y="915515"/>
            <a:ext cx="2112066" cy="184624"/>
          </a:xfrm>
          <a:prstGeom prst="rect">
            <a:avLst/>
          </a:prstGeom>
          <a:noFill/>
        </p:spPr>
        <p:txBody>
          <a:bodyPr wrap="square" lIns="0" tIns="0" rIns="0" bIns="0" rtlCol="0">
            <a:noAutofit/>
          </a:bodyPr>
          <a:lstStyle/>
          <a:p>
            <a:pPr>
              <a:lnSpc>
                <a:spcPts val="1120"/>
              </a:lnSpc>
            </a:pPr>
            <a:r>
              <a:rPr lang="en-US" sz="1400" b="1" dirty="0">
                <a:solidFill>
                  <a:schemeClr val="bg1"/>
                </a:solidFill>
                <a:latin typeface="Arial Black" panose="020B0604020202020204" pitchFamily="34" charset="0"/>
                <a:cs typeface="Arial Black" panose="020B0604020202020204" pitchFamily="34" charset="0"/>
              </a:rPr>
              <a:t>POS/Queue Line</a:t>
            </a:r>
          </a:p>
        </p:txBody>
      </p:sp>
      <p:sp>
        <p:nvSpPr>
          <p:cNvPr id="16" name="TextBox 15">
            <a:extLst>
              <a:ext uri="{FF2B5EF4-FFF2-40B4-BE49-F238E27FC236}">
                <a16:creationId xmlns:a16="http://schemas.microsoft.com/office/drawing/2014/main" xmlns="" id="{71F328C1-478A-AC4F-A89B-4CA23ED5EA7E}"/>
              </a:ext>
            </a:extLst>
          </p:cNvPr>
          <p:cNvSpPr txBox="1"/>
          <p:nvPr/>
        </p:nvSpPr>
        <p:spPr>
          <a:xfrm>
            <a:off x="410399" y="3600276"/>
            <a:ext cx="1789134" cy="371649"/>
          </a:xfrm>
          <a:prstGeom prst="rect">
            <a:avLst/>
          </a:prstGeom>
          <a:noFill/>
        </p:spPr>
        <p:txBody>
          <a:bodyPr wrap="square" lIns="0" tIns="0" rIns="0" bIns="0" rtlCol="0">
            <a:noAutofit/>
          </a:bodyPr>
          <a:lstStyle/>
          <a:p>
            <a:pPr>
              <a:lnSpc>
                <a:spcPts val="1120"/>
              </a:lnSpc>
              <a:tabLst>
                <a:tab pos="107950" algn="l"/>
              </a:tabLst>
            </a:pPr>
            <a:r>
              <a:rPr lang="en-US" sz="1000" b="1" dirty="0">
                <a:latin typeface="Arial" panose="020B0604020202020204" pitchFamily="34" charset="0"/>
                <a:cs typeface="Arial" panose="020B0604020202020204" pitchFamily="34" charset="0"/>
              </a:rPr>
              <a:t>Line Spacing</a:t>
            </a:r>
          </a:p>
          <a:p>
            <a:pPr>
              <a:lnSpc>
                <a:spcPts val="1000"/>
              </a:lnSpc>
              <a:tabLst>
                <a:tab pos="107950" algn="l"/>
              </a:tabLst>
            </a:pPr>
            <a:r>
              <a:rPr lang="en-US" sz="900" dirty="0">
                <a:latin typeface="Arial" panose="020B0604020202020204" pitchFamily="34" charset="0"/>
                <a:cs typeface="Arial" panose="020B0604020202020204" pitchFamily="34" charset="0"/>
              </a:rPr>
              <a:t>8½” x 11”</a:t>
            </a:r>
          </a:p>
        </p:txBody>
      </p:sp>
      <p:sp>
        <p:nvSpPr>
          <p:cNvPr id="17" name="TextBox 16">
            <a:extLst>
              <a:ext uri="{FF2B5EF4-FFF2-40B4-BE49-F238E27FC236}">
                <a16:creationId xmlns:a16="http://schemas.microsoft.com/office/drawing/2014/main" xmlns="" id="{E930D4E4-43DC-1244-82A8-882C2DF63CCE}"/>
              </a:ext>
            </a:extLst>
          </p:cNvPr>
          <p:cNvSpPr txBox="1"/>
          <p:nvPr/>
        </p:nvSpPr>
        <p:spPr>
          <a:xfrm>
            <a:off x="2408158" y="3600276"/>
            <a:ext cx="1789134" cy="524373"/>
          </a:xfrm>
          <a:prstGeom prst="rect">
            <a:avLst/>
          </a:prstGeom>
          <a:noFill/>
        </p:spPr>
        <p:txBody>
          <a:bodyPr wrap="square" lIns="0" tIns="0" rIns="0" bIns="0" rtlCol="0">
            <a:noAutofit/>
          </a:bodyPr>
          <a:lstStyle/>
          <a:p>
            <a:pPr>
              <a:lnSpc>
                <a:spcPts val="1120"/>
              </a:lnSpc>
              <a:tabLst>
                <a:tab pos="107950" algn="l"/>
              </a:tabLst>
            </a:pPr>
            <a:r>
              <a:rPr lang="en-US" sz="1000" b="1" dirty="0">
                <a:latin typeface="Arial" panose="020B0604020202020204" pitchFamily="34" charset="0"/>
                <a:cs typeface="Arial" panose="020B0604020202020204" pitchFamily="34" charset="0"/>
              </a:rPr>
              <a:t>Contactless Payment &amp;</a:t>
            </a:r>
          </a:p>
          <a:p>
            <a:pPr>
              <a:lnSpc>
                <a:spcPts val="1120"/>
              </a:lnSpc>
              <a:tabLst>
                <a:tab pos="107950" algn="l"/>
              </a:tabLst>
            </a:pPr>
            <a:r>
              <a:rPr lang="en-US" sz="1000" b="1" dirty="0">
                <a:latin typeface="Arial" panose="020B0604020202020204" pitchFamily="34" charset="0"/>
                <a:cs typeface="Arial" panose="020B0604020202020204" pitchFamily="34" charset="0"/>
              </a:rPr>
              <a:t>e-Receipts</a:t>
            </a:r>
          </a:p>
          <a:p>
            <a:pPr>
              <a:lnSpc>
                <a:spcPts val="1000"/>
              </a:lnSpc>
              <a:tabLst>
                <a:tab pos="107950" algn="l"/>
              </a:tabLst>
            </a:pPr>
            <a:r>
              <a:rPr lang="en-US" sz="900" dirty="0">
                <a:latin typeface="Arial" panose="020B0604020202020204" pitchFamily="34" charset="0"/>
                <a:cs typeface="Arial" panose="020B0604020202020204" pitchFamily="34" charset="0"/>
              </a:rPr>
              <a:t>8½” x 11”</a:t>
            </a:r>
          </a:p>
        </p:txBody>
      </p:sp>
      <p:sp>
        <p:nvSpPr>
          <p:cNvPr id="18" name="TextBox 17">
            <a:extLst>
              <a:ext uri="{FF2B5EF4-FFF2-40B4-BE49-F238E27FC236}">
                <a16:creationId xmlns:a16="http://schemas.microsoft.com/office/drawing/2014/main" xmlns="" id="{F8974D12-5669-F24D-86FA-A0F7BE23FB43}"/>
              </a:ext>
            </a:extLst>
          </p:cNvPr>
          <p:cNvSpPr txBox="1"/>
          <p:nvPr/>
        </p:nvSpPr>
        <p:spPr>
          <a:xfrm>
            <a:off x="4405917" y="3600276"/>
            <a:ext cx="1789134" cy="524373"/>
          </a:xfrm>
          <a:prstGeom prst="rect">
            <a:avLst/>
          </a:prstGeom>
          <a:noFill/>
        </p:spPr>
        <p:txBody>
          <a:bodyPr wrap="square" lIns="0" tIns="0" rIns="0" bIns="0" rtlCol="0">
            <a:noAutofit/>
          </a:bodyPr>
          <a:lstStyle/>
          <a:p>
            <a:pPr>
              <a:lnSpc>
                <a:spcPts val="1120"/>
              </a:lnSpc>
              <a:tabLst>
                <a:tab pos="107950" algn="l"/>
              </a:tabLst>
            </a:pPr>
            <a:r>
              <a:rPr lang="en-US" sz="1000" b="1" dirty="0">
                <a:latin typeface="Arial" panose="020B0604020202020204" pitchFamily="34" charset="0"/>
                <a:cs typeface="Arial" panose="020B0604020202020204" pitchFamily="34" charset="0"/>
              </a:rPr>
              <a:t>Contactless Payment &amp;</a:t>
            </a:r>
          </a:p>
          <a:p>
            <a:pPr>
              <a:lnSpc>
                <a:spcPts val="1120"/>
              </a:lnSpc>
              <a:tabLst>
                <a:tab pos="107950" algn="l"/>
              </a:tabLst>
            </a:pPr>
            <a:r>
              <a:rPr lang="en-US" sz="1000" b="1" dirty="0">
                <a:latin typeface="Arial" panose="020B0604020202020204" pitchFamily="34" charset="0"/>
                <a:cs typeface="Arial" panose="020B0604020202020204" pitchFamily="34" charset="0"/>
              </a:rPr>
              <a:t>e-Receipts</a:t>
            </a:r>
          </a:p>
          <a:p>
            <a:pPr>
              <a:lnSpc>
                <a:spcPts val="1000"/>
              </a:lnSpc>
              <a:tabLst>
                <a:tab pos="107950" algn="l"/>
              </a:tabLst>
            </a:pPr>
            <a:r>
              <a:rPr lang="en-US" sz="900" dirty="0">
                <a:latin typeface="Arial" panose="020B0604020202020204" pitchFamily="34" charset="0"/>
                <a:cs typeface="Arial" panose="020B0604020202020204" pitchFamily="34" charset="0"/>
              </a:rPr>
              <a:t>8½” x 11”</a:t>
            </a:r>
          </a:p>
        </p:txBody>
      </p:sp>
      <p:sp>
        <p:nvSpPr>
          <p:cNvPr id="20" name="TextBox 19">
            <a:extLst>
              <a:ext uri="{FF2B5EF4-FFF2-40B4-BE49-F238E27FC236}">
                <a16:creationId xmlns:a16="http://schemas.microsoft.com/office/drawing/2014/main" xmlns="" id="{12BA19DC-723A-2943-A894-D365A8DFEEFA}"/>
              </a:ext>
            </a:extLst>
          </p:cNvPr>
          <p:cNvSpPr txBox="1"/>
          <p:nvPr/>
        </p:nvSpPr>
        <p:spPr>
          <a:xfrm>
            <a:off x="410398" y="4244503"/>
            <a:ext cx="3432939" cy="184624"/>
          </a:xfrm>
          <a:prstGeom prst="rect">
            <a:avLst/>
          </a:prstGeom>
          <a:noFill/>
        </p:spPr>
        <p:txBody>
          <a:bodyPr wrap="square" lIns="0" tIns="0" rIns="0" bIns="0" rtlCol="0">
            <a:noAutofit/>
          </a:bodyPr>
          <a:lstStyle/>
          <a:p>
            <a:pPr>
              <a:lnSpc>
                <a:spcPts val="1120"/>
              </a:lnSpc>
            </a:pPr>
            <a:r>
              <a:rPr lang="en-US" sz="1400" b="1" dirty="0">
                <a:solidFill>
                  <a:schemeClr val="bg1"/>
                </a:solidFill>
                <a:latin typeface="Arial Black" panose="020B0604020202020204" pitchFamily="34" charset="0"/>
                <a:cs typeface="Arial Black" panose="020B0604020202020204" pitchFamily="34" charset="0"/>
              </a:rPr>
              <a:t>Elevators and Escalators</a:t>
            </a:r>
          </a:p>
        </p:txBody>
      </p:sp>
      <p:sp>
        <p:nvSpPr>
          <p:cNvPr id="21" name="TextBox 20">
            <a:extLst>
              <a:ext uri="{FF2B5EF4-FFF2-40B4-BE49-F238E27FC236}">
                <a16:creationId xmlns:a16="http://schemas.microsoft.com/office/drawing/2014/main" xmlns="" id="{0BA45623-DDC9-714B-BBAC-88B4013D7E06}"/>
              </a:ext>
            </a:extLst>
          </p:cNvPr>
          <p:cNvSpPr txBox="1"/>
          <p:nvPr/>
        </p:nvSpPr>
        <p:spPr>
          <a:xfrm>
            <a:off x="410399" y="6936409"/>
            <a:ext cx="1789134" cy="371649"/>
          </a:xfrm>
          <a:prstGeom prst="rect">
            <a:avLst/>
          </a:prstGeom>
          <a:noFill/>
        </p:spPr>
        <p:txBody>
          <a:bodyPr wrap="square" lIns="0" tIns="0" rIns="0" bIns="0" rtlCol="0">
            <a:noAutofit/>
          </a:bodyPr>
          <a:lstStyle/>
          <a:p>
            <a:pPr>
              <a:lnSpc>
                <a:spcPts val="1120"/>
              </a:lnSpc>
              <a:tabLst>
                <a:tab pos="107950" algn="l"/>
              </a:tabLst>
            </a:pPr>
            <a:r>
              <a:rPr lang="en-US" sz="1000" b="1" dirty="0">
                <a:latin typeface="Arial" panose="020B0604020202020204" pitchFamily="34" charset="0"/>
                <a:cs typeface="Arial" panose="020B0604020202020204" pitchFamily="34" charset="0"/>
              </a:rPr>
              <a:t>Elevator</a:t>
            </a:r>
          </a:p>
          <a:p>
            <a:pPr>
              <a:lnSpc>
                <a:spcPts val="1000"/>
              </a:lnSpc>
              <a:tabLst>
                <a:tab pos="107950" algn="l"/>
              </a:tabLst>
            </a:pPr>
            <a:r>
              <a:rPr lang="en-US" sz="900" dirty="0">
                <a:latin typeface="Arial" panose="020B0604020202020204" pitchFamily="34" charset="0"/>
                <a:cs typeface="Arial" panose="020B0604020202020204" pitchFamily="34" charset="0"/>
              </a:rPr>
              <a:t>8½” x 11”</a:t>
            </a:r>
          </a:p>
        </p:txBody>
      </p:sp>
      <p:sp>
        <p:nvSpPr>
          <p:cNvPr id="22" name="TextBox 21">
            <a:extLst>
              <a:ext uri="{FF2B5EF4-FFF2-40B4-BE49-F238E27FC236}">
                <a16:creationId xmlns:a16="http://schemas.microsoft.com/office/drawing/2014/main" xmlns="" id="{A499A628-3E2F-B049-8D80-8973CC4DAFD9}"/>
              </a:ext>
            </a:extLst>
          </p:cNvPr>
          <p:cNvSpPr txBox="1"/>
          <p:nvPr/>
        </p:nvSpPr>
        <p:spPr>
          <a:xfrm>
            <a:off x="2408158" y="6936409"/>
            <a:ext cx="1789134" cy="371649"/>
          </a:xfrm>
          <a:prstGeom prst="rect">
            <a:avLst/>
          </a:prstGeom>
          <a:noFill/>
        </p:spPr>
        <p:txBody>
          <a:bodyPr wrap="square" lIns="0" tIns="0" rIns="0" bIns="0" rtlCol="0">
            <a:noAutofit/>
          </a:bodyPr>
          <a:lstStyle/>
          <a:p>
            <a:pPr>
              <a:lnSpc>
                <a:spcPts val="1120"/>
              </a:lnSpc>
              <a:tabLst>
                <a:tab pos="107950" algn="l"/>
              </a:tabLst>
            </a:pPr>
            <a:r>
              <a:rPr lang="en-US" sz="1000" b="1" dirty="0">
                <a:latin typeface="Arial" panose="020B0604020202020204" pitchFamily="34" charset="0"/>
                <a:cs typeface="Arial" panose="020B0604020202020204" pitchFamily="34" charset="0"/>
              </a:rPr>
              <a:t>Escalator</a:t>
            </a:r>
          </a:p>
          <a:p>
            <a:pPr>
              <a:lnSpc>
                <a:spcPts val="1000"/>
              </a:lnSpc>
              <a:tabLst>
                <a:tab pos="107950" algn="l"/>
              </a:tabLst>
            </a:pPr>
            <a:r>
              <a:rPr lang="en-US" sz="900" dirty="0">
                <a:latin typeface="Arial" panose="020B0604020202020204" pitchFamily="34" charset="0"/>
                <a:cs typeface="Arial" panose="020B0604020202020204" pitchFamily="34" charset="0"/>
              </a:rPr>
              <a:t>8½” x 11”</a:t>
            </a:r>
          </a:p>
        </p:txBody>
      </p:sp>
      <p:sp>
        <p:nvSpPr>
          <p:cNvPr id="23" name="TextBox 22">
            <a:extLst>
              <a:ext uri="{FF2B5EF4-FFF2-40B4-BE49-F238E27FC236}">
                <a16:creationId xmlns:a16="http://schemas.microsoft.com/office/drawing/2014/main" xmlns="" id="{666AC42D-D8C9-864A-BEFF-BF070AD2B25B}"/>
              </a:ext>
            </a:extLst>
          </p:cNvPr>
          <p:cNvSpPr txBox="1"/>
          <p:nvPr/>
        </p:nvSpPr>
        <p:spPr>
          <a:xfrm>
            <a:off x="5318751" y="6936409"/>
            <a:ext cx="1789134" cy="371649"/>
          </a:xfrm>
          <a:prstGeom prst="rect">
            <a:avLst/>
          </a:prstGeom>
          <a:noFill/>
        </p:spPr>
        <p:txBody>
          <a:bodyPr wrap="square" lIns="0" tIns="0" rIns="0" bIns="0" rtlCol="0">
            <a:noAutofit/>
          </a:bodyPr>
          <a:lstStyle/>
          <a:p>
            <a:pPr>
              <a:lnSpc>
                <a:spcPts val="1120"/>
              </a:lnSpc>
              <a:tabLst>
                <a:tab pos="107950" algn="l"/>
              </a:tabLst>
            </a:pPr>
            <a:r>
              <a:rPr lang="en-US" sz="1000" b="1" dirty="0">
                <a:latin typeface="Arial" panose="020B0604020202020204" pitchFamily="34" charset="0"/>
                <a:cs typeface="Arial" panose="020B0604020202020204" pitchFamily="34" charset="0"/>
              </a:rPr>
              <a:t>Social Distancing</a:t>
            </a:r>
          </a:p>
          <a:p>
            <a:pPr>
              <a:lnSpc>
                <a:spcPts val="1000"/>
              </a:lnSpc>
              <a:tabLst>
                <a:tab pos="107950" algn="l"/>
              </a:tabLst>
            </a:pPr>
            <a:r>
              <a:rPr lang="en-US" sz="900" dirty="0">
                <a:latin typeface="Arial" panose="020B0604020202020204" pitchFamily="34" charset="0"/>
                <a:cs typeface="Arial" panose="020B0604020202020204" pitchFamily="34" charset="0"/>
              </a:rPr>
              <a:t>8½” x 11”</a:t>
            </a:r>
          </a:p>
        </p:txBody>
      </p:sp>
      <p:pic>
        <p:nvPicPr>
          <p:cNvPr id="13" name="Picture 12">
            <a:extLst>
              <a:ext uri="{FF2B5EF4-FFF2-40B4-BE49-F238E27FC236}">
                <a16:creationId xmlns:a16="http://schemas.microsoft.com/office/drawing/2014/main" xmlns="" id="{630768AD-E96C-284A-B177-6169FAFD0B95}"/>
              </a:ext>
            </a:extLst>
          </p:cNvPr>
          <p:cNvPicPr>
            <a:picLocks noChangeAspect="1"/>
          </p:cNvPicPr>
          <p:nvPr/>
        </p:nvPicPr>
        <p:blipFill>
          <a:blip r:embed="rId4"/>
          <a:stretch>
            <a:fillRect/>
          </a:stretch>
        </p:blipFill>
        <p:spPr>
          <a:xfrm>
            <a:off x="410399" y="1212848"/>
            <a:ext cx="1739900" cy="2260600"/>
          </a:xfrm>
          <a:prstGeom prst="rect">
            <a:avLst/>
          </a:prstGeom>
        </p:spPr>
      </p:pic>
      <p:pic>
        <p:nvPicPr>
          <p:cNvPr id="14" name="Picture 13">
            <a:extLst>
              <a:ext uri="{FF2B5EF4-FFF2-40B4-BE49-F238E27FC236}">
                <a16:creationId xmlns:a16="http://schemas.microsoft.com/office/drawing/2014/main" xmlns="" id="{377ACE67-7572-D74E-A394-C9E41FB43A2C}"/>
              </a:ext>
            </a:extLst>
          </p:cNvPr>
          <p:cNvPicPr>
            <a:picLocks noChangeAspect="1"/>
          </p:cNvPicPr>
          <p:nvPr/>
        </p:nvPicPr>
        <p:blipFill>
          <a:blip r:embed="rId5"/>
          <a:stretch>
            <a:fillRect/>
          </a:stretch>
        </p:blipFill>
        <p:spPr>
          <a:xfrm>
            <a:off x="2401808" y="1212848"/>
            <a:ext cx="1752600" cy="2260600"/>
          </a:xfrm>
          <a:prstGeom prst="rect">
            <a:avLst/>
          </a:prstGeom>
        </p:spPr>
      </p:pic>
      <p:pic>
        <p:nvPicPr>
          <p:cNvPr id="15" name="Picture 14">
            <a:extLst>
              <a:ext uri="{FF2B5EF4-FFF2-40B4-BE49-F238E27FC236}">
                <a16:creationId xmlns:a16="http://schemas.microsoft.com/office/drawing/2014/main" xmlns="" id="{1D89E5FE-902F-8B46-8987-6A6C1B4DD3EC}"/>
              </a:ext>
            </a:extLst>
          </p:cNvPr>
          <p:cNvPicPr>
            <a:picLocks noChangeAspect="1"/>
          </p:cNvPicPr>
          <p:nvPr/>
        </p:nvPicPr>
        <p:blipFill>
          <a:blip r:embed="rId6"/>
          <a:stretch>
            <a:fillRect/>
          </a:stretch>
        </p:blipFill>
        <p:spPr>
          <a:xfrm>
            <a:off x="4405917" y="1918407"/>
            <a:ext cx="2260600" cy="863600"/>
          </a:xfrm>
          <a:prstGeom prst="rect">
            <a:avLst/>
          </a:prstGeom>
        </p:spPr>
      </p:pic>
      <p:sp>
        <p:nvSpPr>
          <p:cNvPr id="24" name="TextBox 23">
            <a:extLst>
              <a:ext uri="{FF2B5EF4-FFF2-40B4-BE49-F238E27FC236}">
                <a16:creationId xmlns:a16="http://schemas.microsoft.com/office/drawing/2014/main" xmlns="" id="{C5BBD03F-CDB7-604B-9F7A-D94C551B2BA9}"/>
              </a:ext>
            </a:extLst>
          </p:cNvPr>
          <p:cNvSpPr txBox="1"/>
          <p:nvPr/>
        </p:nvSpPr>
        <p:spPr>
          <a:xfrm>
            <a:off x="5318751" y="4244503"/>
            <a:ext cx="3432939" cy="184624"/>
          </a:xfrm>
          <a:prstGeom prst="rect">
            <a:avLst/>
          </a:prstGeom>
          <a:noFill/>
        </p:spPr>
        <p:txBody>
          <a:bodyPr wrap="square" lIns="0" tIns="0" rIns="0" bIns="0" rtlCol="0">
            <a:noAutofit/>
          </a:bodyPr>
          <a:lstStyle/>
          <a:p>
            <a:pPr>
              <a:lnSpc>
                <a:spcPts val="1120"/>
              </a:lnSpc>
            </a:pPr>
            <a:r>
              <a:rPr lang="en-US" sz="1400" b="1" dirty="0">
                <a:solidFill>
                  <a:schemeClr val="bg1"/>
                </a:solidFill>
                <a:latin typeface="Arial Black" panose="020B0604020202020204" pitchFamily="34" charset="0"/>
                <a:cs typeface="Arial Black" panose="020B0604020202020204" pitchFamily="34" charset="0"/>
              </a:rPr>
              <a:t>Social Distancing</a:t>
            </a:r>
          </a:p>
        </p:txBody>
      </p:sp>
      <p:sp>
        <p:nvSpPr>
          <p:cNvPr id="25" name="TextBox 24">
            <a:extLst>
              <a:ext uri="{FF2B5EF4-FFF2-40B4-BE49-F238E27FC236}">
                <a16:creationId xmlns:a16="http://schemas.microsoft.com/office/drawing/2014/main" xmlns="" id="{5A42F52A-577B-8B41-84F8-E82037B2C1D1}"/>
              </a:ext>
            </a:extLst>
          </p:cNvPr>
          <p:cNvSpPr txBox="1"/>
          <p:nvPr/>
        </p:nvSpPr>
        <p:spPr>
          <a:xfrm>
            <a:off x="7353044" y="6936409"/>
            <a:ext cx="1789134" cy="371649"/>
          </a:xfrm>
          <a:prstGeom prst="rect">
            <a:avLst/>
          </a:prstGeom>
          <a:noFill/>
        </p:spPr>
        <p:txBody>
          <a:bodyPr wrap="square" lIns="0" tIns="0" rIns="0" bIns="0" rtlCol="0">
            <a:noAutofit/>
          </a:bodyPr>
          <a:lstStyle/>
          <a:p>
            <a:pPr>
              <a:lnSpc>
                <a:spcPts val="1120"/>
              </a:lnSpc>
              <a:tabLst>
                <a:tab pos="107950" algn="l"/>
              </a:tabLst>
            </a:pPr>
            <a:r>
              <a:rPr lang="en-US" sz="1000" b="1" dirty="0">
                <a:latin typeface="Arial" panose="020B0604020202020204" pitchFamily="34" charset="0"/>
                <a:cs typeface="Arial" panose="020B0604020202020204" pitchFamily="34" charset="0"/>
              </a:rPr>
              <a:t>Café Social Distancing</a:t>
            </a:r>
          </a:p>
          <a:p>
            <a:pPr>
              <a:lnSpc>
                <a:spcPts val="1000"/>
              </a:lnSpc>
              <a:tabLst>
                <a:tab pos="107950" algn="l"/>
              </a:tabLst>
            </a:pPr>
            <a:r>
              <a:rPr lang="en-US" sz="900" dirty="0">
                <a:latin typeface="Arial" panose="020B0604020202020204" pitchFamily="34" charset="0"/>
                <a:cs typeface="Arial" panose="020B0604020202020204" pitchFamily="34" charset="0"/>
              </a:rPr>
              <a:t>8½” x 11”</a:t>
            </a:r>
          </a:p>
        </p:txBody>
      </p:sp>
      <p:pic>
        <p:nvPicPr>
          <p:cNvPr id="27" name="Picture 26">
            <a:extLst>
              <a:ext uri="{FF2B5EF4-FFF2-40B4-BE49-F238E27FC236}">
                <a16:creationId xmlns:a16="http://schemas.microsoft.com/office/drawing/2014/main" xmlns="" id="{46A35C21-CD49-9845-A73C-3B9F1DFF0CF1}"/>
              </a:ext>
            </a:extLst>
          </p:cNvPr>
          <p:cNvPicPr>
            <a:picLocks noChangeAspect="1"/>
          </p:cNvPicPr>
          <p:nvPr/>
        </p:nvPicPr>
        <p:blipFill>
          <a:blip r:embed="rId7"/>
          <a:stretch>
            <a:fillRect/>
          </a:stretch>
        </p:blipFill>
        <p:spPr>
          <a:xfrm>
            <a:off x="410398" y="4535252"/>
            <a:ext cx="1752600" cy="2260600"/>
          </a:xfrm>
          <a:prstGeom prst="rect">
            <a:avLst/>
          </a:prstGeom>
        </p:spPr>
      </p:pic>
      <p:pic>
        <p:nvPicPr>
          <p:cNvPr id="28" name="Picture 27">
            <a:extLst>
              <a:ext uri="{FF2B5EF4-FFF2-40B4-BE49-F238E27FC236}">
                <a16:creationId xmlns:a16="http://schemas.microsoft.com/office/drawing/2014/main" xmlns="" id="{65C812B3-88C6-B244-A554-1C9C1B2EB768}"/>
              </a:ext>
            </a:extLst>
          </p:cNvPr>
          <p:cNvPicPr>
            <a:picLocks noChangeAspect="1"/>
          </p:cNvPicPr>
          <p:nvPr/>
        </p:nvPicPr>
        <p:blipFill>
          <a:blip r:embed="rId8"/>
          <a:stretch>
            <a:fillRect/>
          </a:stretch>
        </p:blipFill>
        <p:spPr>
          <a:xfrm>
            <a:off x="2408158" y="4535252"/>
            <a:ext cx="1752600" cy="2260600"/>
          </a:xfrm>
          <a:prstGeom prst="rect">
            <a:avLst/>
          </a:prstGeom>
        </p:spPr>
      </p:pic>
      <p:pic>
        <p:nvPicPr>
          <p:cNvPr id="29" name="Picture 28">
            <a:extLst>
              <a:ext uri="{FF2B5EF4-FFF2-40B4-BE49-F238E27FC236}">
                <a16:creationId xmlns:a16="http://schemas.microsoft.com/office/drawing/2014/main" xmlns="" id="{78B7605E-2C52-7D44-B2ED-B9FBB667928B}"/>
              </a:ext>
            </a:extLst>
          </p:cNvPr>
          <p:cNvPicPr>
            <a:picLocks noChangeAspect="1"/>
          </p:cNvPicPr>
          <p:nvPr/>
        </p:nvPicPr>
        <p:blipFill>
          <a:blip r:embed="rId9"/>
          <a:stretch>
            <a:fillRect/>
          </a:stretch>
        </p:blipFill>
        <p:spPr>
          <a:xfrm>
            <a:off x="5318751" y="4534519"/>
            <a:ext cx="1752600" cy="2260600"/>
          </a:xfrm>
          <a:prstGeom prst="rect">
            <a:avLst/>
          </a:prstGeom>
        </p:spPr>
      </p:pic>
      <p:pic>
        <p:nvPicPr>
          <p:cNvPr id="30" name="Picture 29">
            <a:extLst>
              <a:ext uri="{FF2B5EF4-FFF2-40B4-BE49-F238E27FC236}">
                <a16:creationId xmlns:a16="http://schemas.microsoft.com/office/drawing/2014/main" xmlns="" id="{A16D0BCD-BA22-6343-9444-DEAF5858F4D6}"/>
              </a:ext>
            </a:extLst>
          </p:cNvPr>
          <p:cNvPicPr>
            <a:picLocks noChangeAspect="1"/>
          </p:cNvPicPr>
          <p:nvPr/>
        </p:nvPicPr>
        <p:blipFill>
          <a:blip r:embed="rId10"/>
          <a:stretch>
            <a:fillRect/>
          </a:stretch>
        </p:blipFill>
        <p:spPr>
          <a:xfrm>
            <a:off x="7353044" y="4533216"/>
            <a:ext cx="1752600" cy="2260600"/>
          </a:xfrm>
          <a:prstGeom prst="rect">
            <a:avLst/>
          </a:prstGeom>
        </p:spPr>
      </p:pic>
    </p:spTree>
    <p:custDataLst>
      <p:tags r:id="rId1"/>
    </p:custDataLst>
    <p:extLst>
      <p:ext uri="{BB962C8B-B14F-4D97-AF65-F5344CB8AC3E}">
        <p14:creationId xmlns:p14="http://schemas.microsoft.com/office/powerpoint/2010/main" val="3435337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30A25A6-D034-BF40-9A45-959283D8F90A}"/>
              </a:ext>
            </a:extLst>
          </p:cNvPr>
          <p:cNvSpPr txBox="1"/>
          <p:nvPr/>
        </p:nvSpPr>
        <p:spPr>
          <a:xfrm>
            <a:off x="410399" y="381601"/>
            <a:ext cx="5152811" cy="718538"/>
          </a:xfrm>
          <a:prstGeom prst="rect">
            <a:avLst/>
          </a:prstGeom>
          <a:noFill/>
        </p:spPr>
        <p:txBody>
          <a:bodyPr wrap="square" lIns="0" tIns="0" rIns="0" bIns="0" rtlCol="0">
            <a:noAutofit/>
          </a:bodyPr>
          <a:lstStyle/>
          <a:p>
            <a:pPr>
              <a:lnSpc>
                <a:spcPts val="2600"/>
              </a:lnSpc>
              <a:tabLst>
                <a:tab pos="166688" algn="l"/>
                <a:tab pos="284163" algn="l"/>
              </a:tabLst>
            </a:pPr>
            <a:r>
              <a:rPr lang="en-US" sz="3000" b="1" dirty="0">
                <a:solidFill>
                  <a:schemeClr val="bg1"/>
                </a:solidFill>
                <a:latin typeface="Arial Black" panose="020B0604020202020204" pitchFamily="34" charset="0"/>
                <a:cs typeface="Arial Black" panose="020B0604020202020204" pitchFamily="34" charset="0"/>
              </a:rPr>
              <a:t>Reopening Signs</a:t>
            </a:r>
          </a:p>
        </p:txBody>
      </p:sp>
      <p:sp>
        <p:nvSpPr>
          <p:cNvPr id="5" name="TextBox 4">
            <a:extLst>
              <a:ext uri="{FF2B5EF4-FFF2-40B4-BE49-F238E27FC236}">
                <a16:creationId xmlns:a16="http://schemas.microsoft.com/office/drawing/2014/main" xmlns="" id="{17E057D6-3AE9-AB4F-91AB-FC4AC8DF3485}"/>
              </a:ext>
            </a:extLst>
          </p:cNvPr>
          <p:cNvSpPr txBox="1"/>
          <p:nvPr/>
        </p:nvSpPr>
        <p:spPr>
          <a:xfrm>
            <a:off x="8143200" y="7430400"/>
            <a:ext cx="1764000" cy="215444"/>
          </a:xfrm>
          <a:prstGeom prst="rect">
            <a:avLst/>
          </a:prstGeom>
          <a:noFill/>
        </p:spPr>
        <p:txBody>
          <a:bodyPr wrap="square" rtlCol="0">
            <a:spAutoFit/>
          </a:bodyPr>
          <a:lstStyle/>
          <a:p>
            <a:pPr algn="r"/>
            <a:r>
              <a:rPr lang="en-US" sz="770" b="1" dirty="0">
                <a:solidFill>
                  <a:schemeClr val="bg1"/>
                </a:solidFill>
                <a:latin typeface="Arial Black" panose="020B0604020202020204" pitchFamily="34" charset="0"/>
                <a:cs typeface="Arial Black" panose="020B0604020202020204" pitchFamily="34" charset="0"/>
              </a:rPr>
              <a:t>REENTRY STRATEGY | 11</a:t>
            </a:r>
          </a:p>
        </p:txBody>
      </p:sp>
      <p:sp>
        <p:nvSpPr>
          <p:cNvPr id="9" name="TextBox 8">
            <a:extLst>
              <a:ext uri="{FF2B5EF4-FFF2-40B4-BE49-F238E27FC236}">
                <a16:creationId xmlns:a16="http://schemas.microsoft.com/office/drawing/2014/main" xmlns="" id="{885EF9A2-84B2-1342-BB8D-929753F611CA}"/>
              </a:ext>
            </a:extLst>
          </p:cNvPr>
          <p:cNvSpPr txBox="1"/>
          <p:nvPr/>
        </p:nvSpPr>
        <p:spPr>
          <a:xfrm>
            <a:off x="410399" y="915515"/>
            <a:ext cx="2112066" cy="184624"/>
          </a:xfrm>
          <a:prstGeom prst="rect">
            <a:avLst/>
          </a:prstGeom>
          <a:noFill/>
        </p:spPr>
        <p:txBody>
          <a:bodyPr wrap="square" lIns="0" tIns="0" rIns="0" bIns="0" rtlCol="0">
            <a:noAutofit/>
          </a:bodyPr>
          <a:lstStyle/>
          <a:p>
            <a:pPr>
              <a:lnSpc>
                <a:spcPts val="1120"/>
              </a:lnSpc>
            </a:pPr>
            <a:r>
              <a:rPr lang="en-US" sz="1400" b="1" dirty="0">
                <a:solidFill>
                  <a:schemeClr val="bg1"/>
                </a:solidFill>
                <a:latin typeface="Arial Black" panose="020B0604020202020204" pitchFamily="34" charset="0"/>
                <a:cs typeface="Arial Black" panose="020B0604020202020204" pitchFamily="34" charset="0"/>
              </a:rPr>
              <a:t>Back of House</a:t>
            </a:r>
          </a:p>
        </p:txBody>
      </p:sp>
      <p:sp>
        <p:nvSpPr>
          <p:cNvPr id="17" name="TextBox 16">
            <a:extLst>
              <a:ext uri="{FF2B5EF4-FFF2-40B4-BE49-F238E27FC236}">
                <a16:creationId xmlns:a16="http://schemas.microsoft.com/office/drawing/2014/main" xmlns="" id="{E930D4E4-43DC-1244-82A8-882C2DF63CCE}"/>
              </a:ext>
            </a:extLst>
          </p:cNvPr>
          <p:cNvSpPr txBox="1"/>
          <p:nvPr/>
        </p:nvSpPr>
        <p:spPr>
          <a:xfrm>
            <a:off x="2408158" y="3600276"/>
            <a:ext cx="1789134" cy="524373"/>
          </a:xfrm>
          <a:prstGeom prst="rect">
            <a:avLst/>
          </a:prstGeom>
          <a:noFill/>
        </p:spPr>
        <p:txBody>
          <a:bodyPr wrap="square" lIns="0" tIns="0" rIns="0" bIns="0" rtlCol="0">
            <a:noAutofit/>
          </a:bodyPr>
          <a:lstStyle/>
          <a:p>
            <a:pPr fontAlgn="base"/>
            <a:r>
              <a:rPr lang="en-US" sz="1050" b="1" dirty="0">
                <a:latin typeface="Arial" panose="020B0604020202020204" pitchFamily="34" charset="0"/>
                <a:cs typeface="Arial" panose="020B0604020202020204" pitchFamily="34" charset="0"/>
              </a:rPr>
              <a:t>COVID-19 Operational</a:t>
            </a:r>
            <a:r>
              <a:rPr lang="en-US" sz="1050" dirty="0">
                <a:latin typeface="Arial" panose="020B0604020202020204" pitchFamily="34" charset="0"/>
                <a:cs typeface="Arial" panose="020B0604020202020204" pitchFamily="34" charset="0"/>
              </a:rPr>
              <a:t>​</a:t>
            </a:r>
          </a:p>
          <a:p>
            <a:pPr fontAlgn="base"/>
            <a:r>
              <a:rPr lang="en-US" sz="1050" b="1" dirty="0">
                <a:latin typeface="Arial" panose="020B0604020202020204" pitchFamily="34" charset="0"/>
                <a:cs typeface="Arial" panose="020B0604020202020204" pitchFamily="34" charset="0"/>
              </a:rPr>
              <a:t>Guidelines</a:t>
            </a:r>
            <a:endParaRPr lang="en-US" sz="1050" dirty="0">
              <a:latin typeface="Arial" panose="020B0604020202020204" pitchFamily="34" charset="0"/>
              <a:cs typeface="Arial" panose="020B0604020202020204" pitchFamily="34" charset="0"/>
            </a:endParaRPr>
          </a:p>
          <a:p>
            <a:pPr>
              <a:lnSpc>
                <a:spcPts val="1000"/>
              </a:lnSpc>
              <a:tabLst>
                <a:tab pos="107950" algn="l"/>
              </a:tabLst>
            </a:pPr>
            <a:r>
              <a:rPr lang="en-US" sz="900" dirty="0">
                <a:latin typeface="Arial" panose="020B0604020202020204" pitchFamily="34" charset="0"/>
                <a:cs typeface="Arial" panose="020B0604020202020204" pitchFamily="34" charset="0"/>
              </a:rPr>
              <a:t>8½” x 11”</a:t>
            </a:r>
          </a:p>
        </p:txBody>
      </p:sp>
      <p:sp>
        <p:nvSpPr>
          <p:cNvPr id="26" name="TextBox 25">
            <a:extLst>
              <a:ext uri="{FF2B5EF4-FFF2-40B4-BE49-F238E27FC236}">
                <a16:creationId xmlns:a16="http://schemas.microsoft.com/office/drawing/2014/main" xmlns="" id="{B46CDF3A-1A4F-BC43-AD7F-5D8EE3729B1E}"/>
              </a:ext>
            </a:extLst>
          </p:cNvPr>
          <p:cNvSpPr txBox="1"/>
          <p:nvPr/>
        </p:nvSpPr>
        <p:spPr>
          <a:xfrm>
            <a:off x="410399" y="3626079"/>
            <a:ext cx="1789134" cy="524373"/>
          </a:xfrm>
          <a:prstGeom prst="rect">
            <a:avLst/>
          </a:prstGeom>
          <a:noFill/>
        </p:spPr>
        <p:txBody>
          <a:bodyPr wrap="square" lIns="0" tIns="0" rIns="0" bIns="0" rtlCol="0">
            <a:noAutofit/>
          </a:bodyPr>
          <a:lstStyle/>
          <a:p>
            <a:pPr>
              <a:lnSpc>
                <a:spcPts val="1120"/>
              </a:lnSpc>
              <a:tabLst>
                <a:tab pos="107950" algn="l"/>
              </a:tabLst>
            </a:pPr>
            <a:r>
              <a:rPr lang="en-US" sz="1000" b="1" dirty="0">
                <a:latin typeface="Arial" panose="020B0604020202020204" pitchFamily="34" charset="0"/>
                <a:cs typeface="Arial" panose="020B0604020202020204" pitchFamily="34" charset="0"/>
              </a:rPr>
              <a:t>World Health </a:t>
            </a:r>
          </a:p>
          <a:p>
            <a:pPr>
              <a:lnSpc>
                <a:spcPts val="1120"/>
              </a:lnSpc>
              <a:tabLst>
                <a:tab pos="107950" algn="l"/>
              </a:tabLst>
            </a:pPr>
            <a:r>
              <a:rPr lang="en-US" sz="1000" b="1" dirty="0">
                <a:latin typeface="Arial" panose="020B0604020202020204" pitchFamily="34" charset="0"/>
                <a:cs typeface="Arial" panose="020B0604020202020204" pitchFamily="34" charset="0"/>
              </a:rPr>
              <a:t>Organization</a:t>
            </a:r>
          </a:p>
          <a:p>
            <a:pPr>
              <a:lnSpc>
                <a:spcPts val="1000"/>
              </a:lnSpc>
              <a:tabLst>
                <a:tab pos="107950" algn="l"/>
              </a:tabLst>
            </a:pPr>
            <a:r>
              <a:rPr lang="en-US" sz="900" dirty="0">
                <a:latin typeface="Arial" panose="020B0604020202020204" pitchFamily="34" charset="0"/>
                <a:cs typeface="Arial" panose="020B0604020202020204" pitchFamily="34" charset="0"/>
              </a:rPr>
              <a:t>8½” x 11”</a:t>
            </a:r>
          </a:p>
        </p:txBody>
      </p:sp>
      <p:pic>
        <p:nvPicPr>
          <p:cNvPr id="2" name="Picture 1">
            <a:extLst>
              <a:ext uri="{FF2B5EF4-FFF2-40B4-BE49-F238E27FC236}">
                <a16:creationId xmlns:a16="http://schemas.microsoft.com/office/drawing/2014/main" xmlns="" id="{3A5AFA55-7DAF-6046-B366-DE18D58D8BC1}"/>
              </a:ext>
            </a:extLst>
          </p:cNvPr>
          <p:cNvPicPr>
            <a:picLocks noChangeAspect="1"/>
          </p:cNvPicPr>
          <p:nvPr/>
        </p:nvPicPr>
        <p:blipFill>
          <a:blip r:embed="rId4"/>
          <a:stretch>
            <a:fillRect/>
          </a:stretch>
        </p:blipFill>
        <p:spPr>
          <a:xfrm>
            <a:off x="410399" y="1212848"/>
            <a:ext cx="1752600" cy="2260600"/>
          </a:xfrm>
          <a:prstGeom prst="rect">
            <a:avLst/>
          </a:prstGeom>
        </p:spPr>
      </p:pic>
      <p:pic>
        <p:nvPicPr>
          <p:cNvPr id="3" name="Picture 2">
            <a:extLst>
              <a:ext uri="{FF2B5EF4-FFF2-40B4-BE49-F238E27FC236}">
                <a16:creationId xmlns:a16="http://schemas.microsoft.com/office/drawing/2014/main" xmlns="" id="{F91E36C7-F7CE-2141-9815-A3A24D0F43F2}"/>
              </a:ext>
            </a:extLst>
          </p:cNvPr>
          <p:cNvPicPr>
            <a:picLocks noChangeAspect="1"/>
          </p:cNvPicPr>
          <p:nvPr/>
        </p:nvPicPr>
        <p:blipFill>
          <a:blip r:embed="rId5"/>
          <a:stretch>
            <a:fillRect/>
          </a:stretch>
        </p:blipFill>
        <p:spPr>
          <a:xfrm>
            <a:off x="2408158" y="1219907"/>
            <a:ext cx="1752600" cy="2260600"/>
          </a:xfrm>
          <a:prstGeom prst="rect">
            <a:avLst/>
          </a:prstGeom>
        </p:spPr>
      </p:pic>
      <p:pic>
        <p:nvPicPr>
          <p:cNvPr id="6" name="Picture 5">
            <a:extLst>
              <a:ext uri="{FF2B5EF4-FFF2-40B4-BE49-F238E27FC236}">
                <a16:creationId xmlns:a16="http://schemas.microsoft.com/office/drawing/2014/main" xmlns="" id="{C48890E5-85AA-4305-9274-8518F40E36EC}"/>
              </a:ext>
            </a:extLst>
          </p:cNvPr>
          <p:cNvPicPr>
            <a:picLocks noChangeAspect="1"/>
          </p:cNvPicPr>
          <p:nvPr/>
        </p:nvPicPr>
        <p:blipFill>
          <a:blip r:embed="rId6"/>
          <a:stretch>
            <a:fillRect/>
          </a:stretch>
        </p:blipFill>
        <p:spPr>
          <a:xfrm>
            <a:off x="4405917" y="1199505"/>
            <a:ext cx="1752600" cy="2273943"/>
          </a:xfrm>
          <a:prstGeom prst="rect">
            <a:avLst/>
          </a:prstGeom>
        </p:spPr>
      </p:pic>
      <p:sp>
        <p:nvSpPr>
          <p:cNvPr id="10" name="TextBox 9">
            <a:extLst>
              <a:ext uri="{FF2B5EF4-FFF2-40B4-BE49-F238E27FC236}">
                <a16:creationId xmlns:a16="http://schemas.microsoft.com/office/drawing/2014/main" xmlns="" id="{F2DCE87A-4FC4-4269-B8BD-95840FF8249C}"/>
              </a:ext>
            </a:extLst>
          </p:cNvPr>
          <p:cNvSpPr txBox="1"/>
          <p:nvPr/>
        </p:nvSpPr>
        <p:spPr>
          <a:xfrm>
            <a:off x="4405917" y="3600275"/>
            <a:ext cx="1789134" cy="524373"/>
          </a:xfrm>
          <a:prstGeom prst="rect">
            <a:avLst/>
          </a:prstGeom>
          <a:noFill/>
        </p:spPr>
        <p:txBody>
          <a:bodyPr wrap="square" lIns="0" tIns="0" rIns="0" bIns="0" rtlCol="0">
            <a:noAutofit/>
          </a:bodyPr>
          <a:lstStyle/>
          <a:p>
            <a:pPr fontAlgn="base"/>
            <a:r>
              <a:rPr lang="en-US" sz="1050" b="1" dirty="0">
                <a:latin typeface="Arial" panose="020B0604020202020204" pitchFamily="34" charset="0"/>
                <a:cs typeface="Arial" panose="020B0604020202020204" pitchFamily="34" charset="0"/>
              </a:rPr>
              <a:t>COVID-19 Backroom</a:t>
            </a:r>
            <a:endParaRPr lang="en-US" sz="1050" dirty="0">
              <a:latin typeface="Arial" panose="020B0604020202020204" pitchFamily="34" charset="0"/>
              <a:cs typeface="Arial" panose="020B0604020202020204" pitchFamily="34" charset="0"/>
            </a:endParaRPr>
          </a:p>
          <a:p>
            <a:pPr>
              <a:lnSpc>
                <a:spcPts val="1000"/>
              </a:lnSpc>
              <a:tabLst>
                <a:tab pos="107950" algn="l"/>
              </a:tabLst>
            </a:pPr>
            <a:r>
              <a:rPr lang="en-US" sz="900" dirty="0">
                <a:latin typeface="Arial" panose="020B0604020202020204" pitchFamily="34" charset="0"/>
                <a:cs typeface="Arial" panose="020B0604020202020204" pitchFamily="34" charset="0"/>
              </a:rPr>
              <a:t>8½” x 11”</a:t>
            </a:r>
          </a:p>
        </p:txBody>
      </p:sp>
      <p:pic>
        <p:nvPicPr>
          <p:cNvPr id="7" name="Picture 6">
            <a:extLst>
              <a:ext uri="{FF2B5EF4-FFF2-40B4-BE49-F238E27FC236}">
                <a16:creationId xmlns:a16="http://schemas.microsoft.com/office/drawing/2014/main" xmlns="" id="{0AC62215-963C-4C53-B2DA-6514A6BB1AA4}"/>
              </a:ext>
            </a:extLst>
          </p:cNvPr>
          <p:cNvPicPr>
            <a:picLocks noChangeAspect="1"/>
          </p:cNvPicPr>
          <p:nvPr/>
        </p:nvPicPr>
        <p:blipFill>
          <a:blip r:embed="rId7"/>
          <a:stretch>
            <a:fillRect/>
          </a:stretch>
        </p:blipFill>
        <p:spPr>
          <a:xfrm>
            <a:off x="6390600" y="1208808"/>
            <a:ext cx="1752600" cy="2271699"/>
          </a:xfrm>
          <a:prstGeom prst="rect">
            <a:avLst/>
          </a:prstGeom>
        </p:spPr>
      </p:pic>
      <p:sp>
        <p:nvSpPr>
          <p:cNvPr id="12" name="TextBox 11">
            <a:extLst>
              <a:ext uri="{FF2B5EF4-FFF2-40B4-BE49-F238E27FC236}">
                <a16:creationId xmlns:a16="http://schemas.microsoft.com/office/drawing/2014/main" xmlns="" id="{1825F9AF-108D-4F8A-B916-EAAA4C46A1C4}"/>
              </a:ext>
            </a:extLst>
          </p:cNvPr>
          <p:cNvSpPr txBox="1"/>
          <p:nvPr/>
        </p:nvSpPr>
        <p:spPr>
          <a:xfrm>
            <a:off x="6403676" y="3626079"/>
            <a:ext cx="1789134" cy="524373"/>
          </a:xfrm>
          <a:prstGeom prst="rect">
            <a:avLst/>
          </a:prstGeom>
          <a:noFill/>
        </p:spPr>
        <p:txBody>
          <a:bodyPr wrap="square" lIns="0" tIns="0" rIns="0" bIns="0" rtlCol="0">
            <a:noAutofit/>
          </a:bodyPr>
          <a:lstStyle/>
          <a:p>
            <a:pPr fontAlgn="base"/>
            <a:r>
              <a:rPr lang="en-US" sz="1050" b="1" dirty="0">
                <a:latin typeface="Arial" panose="020B0604020202020204" pitchFamily="34" charset="0"/>
                <a:cs typeface="Arial" panose="020B0604020202020204" pitchFamily="34" charset="0"/>
              </a:rPr>
              <a:t>COVID-19 Info Sheet</a:t>
            </a:r>
            <a:endParaRPr lang="en-US" sz="1050" dirty="0">
              <a:latin typeface="Arial" panose="020B0604020202020204" pitchFamily="34" charset="0"/>
              <a:cs typeface="Arial" panose="020B0604020202020204" pitchFamily="34" charset="0"/>
            </a:endParaRPr>
          </a:p>
          <a:p>
            <a:pPr>
              <a:lnSpc>
                <a:spcPts val="1000"/>
              </a:lnSpc>
              <a:tabLst>
                <a:tab pos="107950" algn="l"/>
              </a:tabLst>
            </a:pPr>
            <a:r>
              <a:rPr lang="en-US" sz="900" dirty="0">
                <a:latin typeface="Arial" panose="020B0604020202020204" pitchFamily="34" charset="0"/>
                <a:cs typeface="Arial" panose="020B0604020202020204" pitchFamily="34" charset="0"/>
              </a:rPr>
              <a:t>8½” x 11”</a:t>
            </a:r>
          </a:p>
        </p:txBody>
      </p:sp>
      <p:pic>
        <p:nvPicPr>
          <p:cNvPr id="8" name="Picture 7">
            <a:extLst>
              <a:ext uri="{FF2B5EF4-FFF2-40B4-BE49-F238E27FC236}">
                <a16:creationId xmlns:a16="http://schemas.microsoft.com/office/drawing/2014/main" xmlns="" id="{43C502FC-D926-4A9D-9F7F-1BC4BD9FB67B}"/>
              </a:ext>
            </a:extLst>
          </p:cNvPr>
          <p:cNvPicPr>
            <a:picLocks noChangeAspect="1"/>
          </p:cNvPicPr>
          <p:nvPr/>
        </p:nvPicPr>
        <p:blipFill>
          <a:blip r:embed="rId8"/>
          <a:stretch>
            <a:fillRect/>
          </a:stretch>
        </p:blipFill>
        <p:spPr>
          <a:xfrm>
            <a:off x="446933" y="4593969"/>
            <a:ext cx="1752600" cy="2262916"/>
          </a:xfrm>
          <a:prstGeom prst="rect">
            <a:avLst/>
          </a:prstGeom>
        </p:spPr>
      </p:pic>
      <p:sp>
        <p:nvSpPr>
          <p:cNvPr id="14" name="TextBox 13">
            <a:extLst>
              <a:ext uri="{FF2B5EF4-FFF2-40B4-BE49-F238E27FC236}">
                <a16:creationId xmlns:a16="http://schemas.microsoft.com/office/drawing/2014/main" xmlns="" id="{A72D2309-0BAF-4D62-8327-E11B6EC95B8B}"/>
              </a:ext>
            </a:extLst>
          </p:cNvPr>
          <p:cNvSpPr txBox="1"/>
          <p:nvPr/>
        </p:nvSpPr>
        <p:spPr>
          <a:xfrm>
            <a:off x="392132" y="7013749"/>
            <a:ext cx="1789134" cy="524373"/>
          </a:xfrm>
          <a:prstGeom prst="rect">
            <a:avLst/>
          </a:prstGeom>
          <a:noFill/>
        </p:spPr>
        <p:txBody>
          <a:bodyPr wrap="square" lIns="0" tIns="0" rIns="0" bIns="0" rtlCol="0">
            <a:noAutofit/>
          </a:bodyPr>
          <a:lstStyle/>
          <a:p>
            <a:pPr>
              <a:lnSpc>
                <a:spcPts val="1120"/>
              </a:lnSpc>
              <a:tabLst>
                <a:tab pos="107950" algn="l"/>
              </a:tabLst>
            </a:pPr>
            <a:r>
              <a:rPr lang="en-US" sz="1000" b="1">
                <a:latin typeface="Arial" panose="020B0604020202020204" pitchFamily="34" charset="0"/>
                <a:cs typeface="Arial" panose="020B0604020202020204" pitchFamily="34" charset="0"/>
              </a:rPr>
              <a:t>Cleaning Guidelines</a:t>
            </a:r>
            <a:endParaRPr lang="en-US" sz="1000" b="1" dirty="0">
              <a:latin typeface="Arial" panose="020B0604020202020204" pitchFamily="34" charset="0"/>
              <a:cs typeface="Arial" panose="020B0604020202020204" pitchFamily="34" charset="0"/>
            </a:endParaRPr>
          </a:p>
          <a:p>
            <a:pPr>
              <a:lnSpc>
                <a:spcPts val="1000"/>
              </a:lnSpc>
              <a:tabLst>
                <a:tab pos="107950" algn="l"/>
              </a:tabLst>
            </a:pPr>
            <a:r>
              <a:rPr lang="en-US" sz="900" dirty="0">
                <a:latin typeface="Arial" panose="020B0604020202020204" pitchFamily="34" charset="0"/>
                <a:cs typeface="Arial" panose="020B0604020202020204" pitchFamily="34" charset="0"/>
              </a:rPr>
              <a:t>8½” x 11”</a:t>
            </a:r>
          </a:p>
        </p:txBody>
      </p:sp>
    </p:spTree>
    <p:custDataLst>
      <p:tags r:id="rId1"/>
    </p:custDataLst>
    <p:extLst>
      <p:ext uri="{BB962C8B-B14F-4D97-AF65-F5344CB8AC3E}">
        <p14:creationId xmlns:p14="http://schemas.microsoft.com/office/powerpoint/2010/main" val="9771047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NDocument" ma:contentTypeID="0x01010051D35EB09EBD6144BDDBDDEC9F77FE1E00B07ACDE09AC795418E18B012039FEE1B" ma:contentTypeVersion="14" ma:contentTypeDescription="" ma:contentTypeScope="" ma:versionID="3dd49d589990c65d04cf694a0b416037">
  <xsd:schema xmlns:xsd="http://www.w3.org/2001/XMLSchema" xmlns:xs="http://www.w3.org/2001/XMLSchema" xmlns:p="http://schemas.microsoft.com/office/2006/metadata/properties" xmlns:ns2="fcd5013b-f0f9-4354-9fa4-5ae0207c9ca5" xmlns:ns3="5f496df6-b470-433e-ad44-769015249b68" targetNamespace="http://schemas.microsoft.com/office/2006/metadata/properties" ma:root="true" ma:fieldsID="3c92fafffc2604b0d87c6c4904625679" ns2:_="" ns3:_="">
    <xsd:import namespace="fcd5013b-f0f9-4354-9fa4-5ae0207c9ca5"/>
    <xsd:import namespace="5f496df6-b470-433e-ad44-769015249b68"/>
    <xsd:element name="properties">
      <xsd:complexType>
        <xsd:sequence>
          <xsd:element name="documentManagement">
            <xsd:complexType>
              <xsd:all>
                <xsd:element ref="ns2:TaxCatchAll" minOccurs="0"/>
                <xsd:element ref="ns2:TaxCatchAllLabel" minOccurs="0"/>
                <xsd:element ref="ns2:d4bc3665e2ab485f8bb3af6644484180" minOccurs="0"/>
                <xsd:element ref="ns2:o7ecf538636d4516901fda48e2327b7e" minOccurs="0"/>
                <xsd:element ref="ns2:a0beb6b3eb1640dc8157c4be15c0a321"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Summa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d5013b-f0f9-4354-9fa4-5ae0207c9ca5"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65cff18c-059a-4f42-87b0-679ccfb4a564}" ma:internalName="TaxCatchAll" ma:readOnly="false" ma:showField="CatchAllData" ma:web="fcd5013b-f0f9-4354-9fa4-5ae0207c9ca5">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65cff18c-059a-4f42-87b0-679ccfb4a564}" ma:internalName="TaxCatchAllLabel" ma:readOnly="false" ma:showField="CatchAllDataLabel" ma:web="fcd5013b-f0f9-4354-9fa4-5ae0207c9ca5">
      <xsd:complexType>
        <xsd:complexContent>
          <xsd:extension base="dms:MultiChoiceLookup">
            <xsd:sequence>
              <xsd:element name="Value" type="dms:Lookup" maxOccurs="unbounded" minOccurs="0" nillable="true"/>
            </xsd:sequence>
          </xsd:extension>
        </xsd:complexContent>
      </xsd:complexType>
    </xsd:element>
    <xsd:element name="d4bc3665e2ab485f8bb3af6644484180" ma:index="10" ma:taxonomy="true" ma:internalName="d4bc3665e2ab485f8bb3af6644484180" ma:taxonomyFieldName="Business" ma:displayName="Business" ma:readOnly="false" ma:default="" ma:fieldId="{d4bc3665-e2ab-485f-8bb3-af6644484180}" ma:sspId="9298ee1f-09a2-4524-b5f0-fd74df6aa282" ma:termSetId="d9b6f226-e97e-4719-983f-7b1ecbaba6f4" ma:anchorId="00000000-0000-0000-0000-000000000000" ma:open="false" ma:isKeyword="false">
      <xsd:complexType>
        <xsd:sequence>
          <xsd:element ref="pc:Terms" minOccurs="0" maxOccurs="1"/>
        </xsd:sequence>
      </xsd:complexType>
    </xsd:element>
    <xsd:element name="o7ecf538636d4516901fda48e2327b7e" ma:index="12" ma:taxonomy="true" ma:internalName="o7ecf538636d4516901fda48e2327b7e" ma:taxonomyFieldName="BNDepartment" ma:displayName="BNDepartment" ma:readOnly="false" ma:default="" ma:fieldId="{87ecf538-636d-4516-901f-da48e2327b7e}" ma:sspId="9298ee1f-09a2-4524-b5f0-fd74df6aa282" ma:termSetId="298cd442-4db8-4748-b013-e0a619a00d43" ma:anchorId="00000000-0000-0000-0000-000000000000" ma:open="false" ma:isKeyword="false">
      <xsd:complexType>
        <xsd:sequence>
          <xsd:element ref="pc:Terms" minOccurs="0" maxOccurs="1"/>
        </xsd:sequence>
      </xsd:complexType>
    </xsd:element>
    <xsd:element name="a0beb6b3eb1640dc8157c4be15c0a321" ma:index="14" ma:taxonomy="true" ma:internalName="a0beb6b3eb1640dc8157c4be15c0a321" ma:taxonomyFieldName="Content_x0020_Category" ma:displayName="Content Category" ma:readOnly="false" ma:default="" ma:fieldId="{a0beb6b3-eb16-40dc-8157-c4be15c0a321}" ma:taxonomyMulti="true" ma:sspId="9298ee1f-09a2-4524-b5f0-fd74df6aa282" ma:termSetId="ddb251ad-bd38-4071-9990-b54a84ddd2f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f496df6-b470-433e-ad44-769015249b68"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ServiceAutoTags" ma:index="20" nillable="true" ma:displayName="Tags" ma:hidden="true" ma:internalName="MediaServiceAutoTags" ma:readOnly="true">
      <xsd:simpleType>
        <xsd:restriction base="dms:Text"/>
      </xsd:simpleType>
    </xsd:element>
    <xsd:element name="MediaServiceOCR" ma:index="21" nillable="true" ma:displayName="Extracted Text" ma:hidden="true" ma:internalName="MediaServiceOCR" ma:readOnly="true">
      <xsd:simpleType>
        <xsd:restriction base="dms:Note"/>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DateTaken" ma:index="24" nillable="true" ma:displayName="MediaServiceDateTaken" ma:hidden="true" ma:internalName="MediaServiceDateTaken" ma:readOnly="true">
      <xsd:simpleType>
        <xsd:restriction base="dms:Text"/>
      </xsd:simpleType>
    </xsd:element>
    <xsd:element name="Summary" ma:index="25" nillable="true" ma:displayName="Summary" ma:description="Information included in update" ma:format="Dropdown" ma:internalName="Summary">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cd5013b-f0f9-4354-9fa4-5ae0207c9ca5"/>
    <o7ecf538636d4516901fda48e2327b7e xmlns="fcd5013b-f0f9-4354-9fa4-5ae0207c9ca5">
      <Terms xmlns="http://schemas.microsoft.com/office/infopath/2007/PartnerControls"/>
    </o7ecf538636d4516901fda48e2327b7e>
    <Summary xmlns="5f496df6-b470-433e-ad44-769015249b68" xsi:nil="true"/>
    <TaxCatchAllLabel xmlns="fcd5013b-f0f9-4354-9fa4-5ae0207c9ca5"/>
    <a0beb6b3eb1640dc8157c4be15c0a321 xmlns="fcd5013b-f0f9-4354-9fa4-5ae0207c9ca5">
      <Terms xmlns="http://schemas.microsoft.com/office/infopath/2007/PartnerControls"/>
    </a0beb6b3eb1640dc8157c4be15c0a321>
    <d4bc3665e2ab485f8bb3af6644484180 xmlns="fcd5013b-f0f9-4354-9fa4-5ae0207c9ca5">
      <Terms xmlns="http://schemas.microsoft.com/office/infopath/2007/PartnerControls"/>
    </d4bc3665e2ab485f8bb3af6644484180>
  </documentManagement>
</p:properties>
</file>

<file path=customXml/itemProps1.xml><?xml version="1.0" encoding="utf-8"?>
<ds:datastoreItem xmlns:ds="http://schemas.openxmlformats.org/officeDocument/2006/customXml" ds:itemID="{5992ED41-2FA0-4F9A-892F-AF50E9A250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d5013b-f0f9-4354-9fa4-5ae0207c9ca5"/>
    <ds:schemaRef ds:uri="5f496df6-b470-433e-ad44-769015249b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044154-833A-47AB-8DD2-EE77E96827A8}">
  <ds:schemaRefs>
    <ds:schemaRef ds:uri="http://schemas.microsoft.com/sharepoint/v3/contenttype/forms"/>
  </ds:schemaRefs>
</ds:datastoreItem>
</file>

<file path=customXml/itemProps3.xml><?xml version="1.0" encoding="utf-8"?>
<ds:datastoreItem xmlns:ds="http://schemas.openxmlformats.org/officeDocument/2006/customXml" ds:itemID="{8FF51CA9-9BC6-4ECF-BE21-19DB5DF759BB}">
  <ds:schemaRefs>
    <ds:schemaRef ds:uri="http://purl.org/dc/terms/"/>
    <ds:schemaRef ds:uri="fcd5013b-f0f9-4354-9fa4-5ae0207c9ca5"/>
    <ds:schemaRef ds:uri="http://schemas.microsoft.com/office/2006/documentManagement/types"/>
    <ds:schemaRef ds:uri="http://purl.org/dc/elements/1.1/"/>
    <ds:schemaRef ds:uri="http://schemas.microsoft.com/office/2006/metadata/properties"/>
    <ds:schemaRef ds:uri="5f496df6-b470-433e-ad44-769015249b68"/>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351</TotalTime>
  <Words>1456</Words>
  <Application>Microsoft Office PowerPoint</Application>
  <PresentationFormat>Custom</PresentationFormat>
  <Paragraphs>499</Paragraphs>
  <Slides>17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Sargent, Daniel</cp:lastModifiedBy>
  <cp:revision>73</cp:revision>
  <dcterms:created xsi:type="dcterms:W3CDTF">2020-05-05T20:02:53Z</dcterms:created>
  <dcterms:modified xsi:type="dcterms:W3CDTF">2020-06-04T14:16:37Z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898B68FD-00B4-40BB-96DA-351846B89C6B</vt:lpwstr>
  </property>
  <property fmtid="{D5CDD505-2E9C-101B-9397-08002B2CF9AE}" pid="3" name="ArticulatePath">
    <vt:lpwstr>BNC STORE RE-OPENING</vt:lpwstr>
  </property>
  <property fmtid="{D5CDD505-2E9C-101B-9397-08002B2CF9AE}" pid="4" name="ContentTypeId">
    <vt:lpwstr>0x01010051D35EB09EBD6144BDDBDDEC9F77FE1E00B07ACDE09AC795418E18B012039FEE1B</vt:lpwstr>
  </property>
</Properties>
</file>